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32" r:id="rId2"/>
    <p:sldId id="648" r:id="rId3"/>
    <p:sldId id="704" r:id="rId4"/>
    <p:sldId id="735" r:id="rId5"/>
    <p:sldId id="716" r:id="rId6"/>
    <p:sldId id="717" r:id="rId7"/>
    <p:sldId id="762" r:id="rId8"/>
    <p:sldId id="718" r:id="rId9"/>
    <p:sldId id="731" r:id="rId10"/>
    <p:sldId id="763" r:id="rId11"/>
    <p:sldId id="1167" r:id="rId12"/>
    <p:sldId id="1168" r:id="rId13"/>
    <p:sldId id="764" r:id="rId14"/>
    <p:sldId id="772" r:id="rId15"/>
    <p:sldId id="765" r:id="rId16"/>
    <p:sldId id="766" r:id="rId17"/>
    <p:sldId id="1169" r:id="rId18"/>
    <p:sldId id="767" r:id="rId19"/>
    <p:sldId id="768" r:id="rId20"/>
    <p:sldId id="1170" r:id="rId21"/>
    <p:sldId id="1171" r:id="rId22"/>
    <p:sldId id="1172" r:id="rId23"/>
    <p:sldId id="773" r:id="rId24"/>
    <p:sldId id="736" r:id="rId25"/>
    <p:sldId id="1173" r:id="rId26"/>
    <p:sldId id="813" r:id="rId27"/>
    <p:sldId id="826" r:id="rId28"/>
    <p:sldId id="827" r:id="rId29"/>
    <p:sldId id="829" r:id="rId30"/>
    <p:sldId id="1174" r:id="rId31"/>
    <p:sldId id="836" r:id="rId32"/>
    <p:sldId id="839" r:id="rId33"/>
    <p:sldId id="840" r:id="rId34"/>
    <p:sldId id="1175" r:id="rId35"/>
    <p:sldId id="702" r:id="rId36"/>
    <p:sldId id="1166" r:id="rId37"/>
    <p:sldId id="703" r:id="rId38"/>
  </p:sldIdLst>
  <p:sldSz cx="9144000" cy="6858000" type="screen4x3"/>
  <p:notesSz cx="6669088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0066CC"/>
    <a:srgbClr val="990033"/>
    <a:srgbClr val="CC0000"/>
    <a:srgbClr val="00CC00"/>
    <a:srgbClr val="6600CC"/>
    <a:srgbClr val="CC3300"/>
    <a:srgbClr val="FFFF00"/>
    <a:srgbClr val="FFCC6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64" autoAdjust="0"/>
    <p:restoredTop sz="94148" autoAdjust="0"/>
  </p:normalViewPr>
  <p:slideViewPr>
    <p:cSldViewPr>
      <p:cViewPr varScale="1">
        <p:scale>
          <a:sx n="83" d="100"/>
          <a:sy n="83" d="100"/>
        </p:scale>
        <p:origin x="9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8C382E9-E5ED-4CED-B6BC-23B4AA5643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9321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3C7CC32-617A-4543-9F16-0492C8AD01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298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4C1E9-341E-47A5-AC3A-D9E2B75F85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B478B-1B83-4F62-9152-5F83492182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21488" y="188913"/>
            <a:ext cx="2236787" cy="63738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88913"/>
            <a:ext cx="6561138" cy="63738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8E164-0165-4B37-AF99-AD7B6ECE173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88913"/>
            <a:ext cx="8928100" cy="5461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23F4B-D0D5-4898-8A05-343EBDC5E87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 marL="576000" indent="-216000">
              <a:buClr>
                <a:schemeClr val="accent6">
                  <a:lumMod val="50000"/>
                </a:schemeClr>
              </a:buClr>
              <a:defRPr sz="20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828000"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800" b="1">
                <a:latin typeface="맑은 고딕" pitchFamily="50" charset="-127"/>
                <a:ea typeface="맑은 고딕" pitchFamily="50" charset="-127"/>
              </a:defRPr>
            </a:lvl4pPr>
            <a:lvl5pPr>
              <a:defRPr sz="1800"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7C9E6-AAC5-4CE3-AEB9-B27125AB2F7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CB472-C4C4-477E-8AC0-53956F9811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81EA1-F96D-428B-BAD9-77C664AB88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81765-32A9-43A2-A13B-73A4EFC8A2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0" y="6597352"/>
            <a:ext cx="533400" cy="23518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C69D1-562B-4BA3-B970-F557F71732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63119-A075-4A06-B8B9-191AF54DF5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034A6-DBBC-48F1-A09B-6AF30E1274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30B49-4FB7-4305-BEBF-6D643FD066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6500813"/>
            <a:ext cx="72326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55672"/>
            <a:ext cx="8928100" cy="80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81075"/>
            <a:ext cx="895032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34150"/>
            <a:ext cx="533400" cy="28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accent6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C53A76-8A71-4B64-A76C-1B97F54C0D9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512359"/>
            <a:ext cx="226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꿈     은 이루어진다</a:t>
            </a:r>
            <a:endParaRPr lang="ko-KR" altLang="en-US" dirty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포인트가 5개인 별 9"/>
          <p:cNvSpPr/>
          <p:nvPr userDrawn="1"/>
        </p:nvSpPr>
        <p:spPr>
          <a:xfrm>
            <a:off x="286457" y="6453336"/>
            <a:ext cx="360040" cy="380578"/>
          </a:xfrm>
          <a:prstGeom prst="star5">
            <a:avLst/>
          </a:prstGeom>
          <a:solidFill>
            <a:srgbClr val="FF0000"/>
          </a:solidFill>
          <a:ln w="31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534222"/>
            <a:ext cx="1296144" cy="2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</p:transition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v"/>
        <a:defRPr kumimoji="1" sz="2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76000" indent="-2160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Font typeface="Wingdings" pitchFamily="2" charset="2"/>
        <a:buChar char="§"/>
        <a:defRPr kumimoji="1" sz="20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2pPr>
      <a:lvl3pPr marL="828000" indent="-1800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800" b="1">
          <a:solidFill>
            <a:schemeClr val="tx1">
              <a:lumMod val="65000"/>
              <a:lumOff val="35000"/>
            </a:schemeClr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5pPr>
      <a:lvl6pPr marL="25146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1BE838-21C4-44E0-A59C-8FA45DC8143D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BDE64F-1E42-43B9-8D4D-8BF59563D7A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B0F66-F4DB-4B8E-94E3-83C83882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62842"/>
            <a:ext cx="7924800" cy="5932316"/>
          </a:xfrm>
          <a:prstGeom prst="rect">
            <a:avLst/>
          </a:prstGeom>
        </p:spPr>
      </p:pic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517232"/>
            <a:ext cx="6400800" cy="647476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eaLnBrk="1" hangingPunct="1">
              <a:defRPr/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두원공과대학교 컴퓨터공학과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814884" y="876821"/>
            <a:ext cx="7514232" cy="1256035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algn="ctr">
              <a:defRPr/>
            </a:pPr>
            <a:r>
              <a:rPr lang="ko-KR" altLang="en-US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입출력</a:t>
            </a: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r>
              <a:rPr lang="ko-KR" altLang="en-US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Keypad, </a:t>
            </a:r>
            <a:r>
              <a:rPr lang="en-US" altLang="ko-KR" sz="4000" dirty="0">
                <a:solidFill>
                  <a:srgbClr val="FFFF00"/>
                </a:solidFill>
              </a:rPr>
              <a:t>Digital Sensor </a:t>
            </a: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endParaRPr lang="ko-KR" altLang="en-US" sz="40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11AA6B-5CC2-4ADB-BD96-B863EA48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8] 4X4 </a:t>
            </a:r>
            <a:r>
              <a:rPr lang="ko-KR" altLang="en-US" dirty="0"/>
              <a:t>매트릭스</a:t>
            </a:r>
            <a:r>
              <a:rPr lang="en-US" altLang="ko-KR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B1FD5-E56D-49DA-8F2F-9F9BD799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4F0791-811B-074E-690B-19D675B5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55229"/>
            <a:ext cx="5628571" cy="53714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6814310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00618-F808-43FE-043D-66F62FFF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A6373E0-328F-D4FE-BBAE-0BAE9CD5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8] 4X4 </a:t>
            </a:r>
            <a:r>
              <a:rPr lang="ko-KR" altLang="en-US" dirty="0"/>
              <a:t>매트릭스</a:t>
            </a:r>
            <a:r>
              <a:rPr lang="en-US" altLang="ko-KR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동작원리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4607D-2F1E-0D98-6D3A-31785001B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361CA4-0833-F037-7C2B-26F97819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70" y="1844824"/>
            <a:ext cx="6929260" cy="31683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2746900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D6F52-535C-CCF7-BB27-1CFEBD2F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2F73F80-5DFA-1479-5445-5B70A1FA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8] 4X4 </a:t>
            </a:r>
            <a:r>
              <a:rPr lang="ko-KR" altLang="en-US" dirty="0"/>
              <a:t>매트릭스</a:t>
            </a:r>
            <a:r>
              <a:rPr lang="en-US" altLang="ko-KR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동작원리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F5A680-7CE0-9333-9EF2-58B5CCBE5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0D495C-AC12-DB6B-2C1C-4D8CC681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73" y="1124744"/>
            <a:ext cx="6143253" cy="52850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0570139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11AA6B-5CC2-4ADB-BD96-B863EA48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8] 4X4 </a:t>
            </a:r>
            <a:r>
              <a:rPr lang="ko-KR" altLang="en-US" dirty="0"/>
              <a:t>매트릭스</a:t>
            </a:r>
            <a:r>
              <a:rPr lang="en-US" altLang="ko-KR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B1FD5-E56D-49DA-8F2F-9F9BD799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시리얼 모니터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EB4658-B8A7-46D6-ADE1-97E5378D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58" y="2132856"/>
            <a:ext cx="5253284" cy="28083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380694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DC07F-CDCC-4C95-8AB0-40269475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Keypad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E04B3-EB63-48E6-8AED-041A1AADA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Keypad</a:t>
            </a:r>
            <a:r>
              <a:rPr lang="ko-KR" altLang="en-US" dirty="0"/>
              <a:t> 라이브러리</a:t>
            </a:r>
            <a:endParaRPr lang="en-US" altLang="ko-KR" dirty="0"/>
          </a:p>
          <a:p>
            <a:pPr lvl="1"/>
            <a:r>
              <a:rPr lang="ko-KR" altLang="en-US" dirty="0"/>
              <a:t>매트릭스 방식의 키패드를 </a:t>
            </a:r>
            <a:r>
              <a:rPr lang="ko-KR" altLang="en-US" dirty="0" err="1"/>
              <a:t>아두이노에</a:t>
            </a:r>
            <a:r>
              <a:rPr lang="ko-KR" altLang="en-US" dirty="0"/>
              <a:t> 사용하기 위한 라이브러리</a:t>
            </a:r>
            <a:endParaRPr lang="en-US" altLang="ko-KR" dirty="0"/>
          </a:p>
          <a:p>
            <a:pPr lvl="1"/>
            <a:r>
              <a:rPr lang="ko-KR" altLang="en-US" dirty="0"/>
              <a:t>생성자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4F4E4E"/>
                </a:solidFill>
                <a:effectLst/>
                <a:latin typeface="typoninesans regular 18"/>
              </a:rPr>
              <a:t>Keypad(</a:t>
            </a:r>
            <a:r>
              <a:rPr lang="en-US" altLang="ko-KR" b="0" i="0" dirty="0" err="1">
                <a:solidFill>
                  <a:srgbClr val="4F4E4E"/>
                </a:solidFill>
                <a:effectLst/>
                <a:latin typeface="typoninesans regular 18"/>
              </a:rPr>
              <a:t>makeKeymap</a:t>
            </a:r>
            <a:r>
              <a:rPr lang="en-US" altLang="ko-KR" b="0" i="0" dirty="0">
                <a:solidFill>
                  <a:srgbClr val="4F4E4E"/>
                </a:solidFill>
                <a:effectLst/>
                <a:latin typeface="typoninesans regular 18"/>
              </a:rPr>
              <a:t>(</a:t>
            </a:r>
            <a:r>
              <a:rPr lang="en-US" altLang="ko-KR" b="0" i="0" dirty="0" err="1">
                <a:solidFill>
                  <a:srgbClr val="4F4E4E"/>
                </a:solidFill>
                <a:effectLst/>
                <a:latin typeface="typoninesans regular 18"/>
              </a:rPr>
              <a:t>userKeymap</a:t>
            </a:r>
            <a:r>
              <a:rPr lang="en-US" altLang="ko-KR" b="0" i="0" dirty="0">
                <a:solidFill>
                  <a:srgbClr val="4F4E4E"/>
                </a:solidFill>
                <a:effectLst/>
                <a:latin typeface="typoninesans regular 18"/>
              </a:rPr>
              <a:t>), row[], col[], rows, cols)</a:t>
            </a:r>
          </a:p>
          <a:p>
            <a:pPr lvl="1"/>
            <a:endParaRPr lang="en-US" altLang="ko-KR" dirty="0"/>
          </a:p>
          <a:p>
            <a:pPr lvl="1"/>
            <a:endParaRPr lang="en-US" altLang="ko-KR" i="0" dirty="0">
              <a:effectLst/>
            </a:endParaRPr>
          </a:p>
          <a:p>
            <a:pPr lvl="1"/>
            <a:endParaRPr lang="en-US" altLang="ko-KR" dirty="0"/>
          </a:p>
          <a:p>
            <a:pPr lvl="1"/>
            <a:endParaRPr lang="en-US" altLang="ko-KR" i="0" dirty="0">
              <a:effectLst/>
            </a:endParaRPr>
          </a:p>
          <a:p>
            <a:pPr lvl="1"/>
            <a:endParaRPr lang="en-US" altLang="ko-KR" dirty="0"/>
          </a:p>
          <a:p>
            <a:pPr lvl="1"/>
            <a:endParaRPr lang="en-US" altLang="ko-KR" i="0" dirty="0">
              <a:effectLst/>
            </a:endParaRPr>
          </a:p>
          <a:p>
            <a:pPr lvl="1"/>
            <a:r>
              <a:rPr lang="ko-KR" altLang="en-US" dirty="0"/>
              <a:t>핵</a:t>
            </a:r>
            <a:r>
              <a:rPr lang="ko-KR" altLang="en-US" i="0" dirty="0">
                <a:effectLst/>
              </a:rPr>
              <a:t>심적인 함수</a:t>
            </a:r>
            <a:endParaRPr lang="en-US" altLang="ko-KR" i="0" dirty="0">
              <a:effectLst/>
            </a:endParaRPr>
          </a:p>
          <a:p>
            <a:pPr lvl="2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getKey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눌려진 키 값을 반환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17A77F-65CE-4F59-B978-57BB915D2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88D4FE-773B-43D2-80AD-B7D080F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20888"/>
            <a:ext cx="8395227" cy="24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53102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11AA6B-5CC2-4ADB-BD96-B863EA48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9] </a:t>
            </a:r>
            <a:r>
              <a:rPr lang="ko-KR" altLang="en-US" dirty="0"/>
              <a:t>라이브러리를 이용한 </a:t>
            </a:r>
            <a:r>
              <a:rPr lang="ko-KR" altLang="en-US" dirty="0" err="1"/>
              <a:t>키패드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B1FD5-E56D-49DA-8F2F-9F9BD799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51A1CF-55FA-4C8A-A3CB-A3E8F2DC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63" y="1908770"/>
            <a:ext cx="3534191" cy="4018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6D1CA2-FE16-4101-9490-1524B292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60" y="2078432"/>
            <a:ext cx="1584176" cy="10772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A7C093-752C-4357-A8D2-A735F819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60" y="2907361"/>
            <a:ext cx="3119110" cy="1933381"/>
          </a:xfrm>
          <a:prstGeom prst="rect">
            <a:avLst/>
          </a:prstGeom>
        </p:spPr>
      </p:pic>
      <p:pic>
        <p:nvPicPr>
          <p:cNvPr id="13" name="내용 개체 틀 11">
            <a:extLst>
              <a:ext uri="{FF2B5EF4-FFF2-40B4-BE49-F238E27FC236}">
                <a16:creationId xmlns:a16="http://schemas.microsoft.com/office/drawing/2014/main" id="{14FE1444-F7B8-4AE9-BB56-7081ADB10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652142" y="2204865"/>
            <a:ext cx="5440030" cy="306480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F71B94-C821-4EB9-A3C7-463B466AA742}"/>
              </a:ext>
            </a:extLst>
          </p:cNvPr>
          <p:cNvSpPr/>
          <p:nvPr/>
        </p:nvSpPr>
        <p:spPr>
          <a:xfrm>
            <a:off x="5724128" y="2420888"/>
            <a:ext cx="57606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55472B-E4B1-471F-A45B-7D35F5C1206C}"/>
              </a:ext>
            </a:extLst>
          </p:cNvPr>
          <p:cNvSpPr/>
          <p:nvPr/>
        </p:nvSpPr>
        <p:spPr>
          <a:xfrm>
            <a:off x="8225036" y="3943520"/>
            <a:ext cx="57606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9078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11AA6B-5CC2-4ADB-BD96-B863EA48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9] </a:t>
            </a:r>
            <a:r>
              <a:rPr lang="ko-KR" altLang="en-US" dirty="0"/>
              <a:t>라이브러리를 이용한 </a:t>
            </a:r>
            <a:r>
              <a:rPr lang="ko-KR" altLang="en-US" dirty="0" err="1"/>
              <a:t>키패드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B1FD5-E56D-49DA-8F2F-9F9BD799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라이브러리 소스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58EC52-8CD3-7EF1-DB61-CB4EDB5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02" y="1425685"/>
            <a:ext cx="6283796" cy="50717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5318858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D2DE2-CBB7-F2B3-0B37-0051EF96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8C07853-CFE1-E704-C7BD-DBCBD545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9] </a:t>
            </a:r>
            <a:r>
              <a:rPr lang="ko-KR" altLang="en-US" dirty="0"/>
              <a:t>라이브러리를 이용한 </a:t>
            </a:r>
            <a:r>
              <a:rPr lang="ko-KR" altLang="en-US" dirty="0" err="1"/>
              <a:t>키패드</a:t>
            </a:r>
            <a:r>
              <a:rPr lang="ko-KR" altLang="en-US" dirty="0"/>
              <a:t> 동작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D45F4-7BCF-87B7-8E64-35C99018FF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2B009B-7CD8-E766-3DA5-DCC6A936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13" y="1052736"/>
            <a:ext cx="6977574" cy="3024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E51A64-D41F-8585-13E9-6B24E1F9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174243"/>
            <a:ext cx="4032448" cy="22047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700825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11AA6B-5CC2-4ADB-BD96-B863EA48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10] </a:t>
            </a:r>
            <a:r>
              <a:rPr lang="ko-KR" altLang="en-US" dirty="0" err="1"/>
              <a:t>응용예제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비밀번호 인식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B1FD5-E56D-49DA-8F2F-9F9BD799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개요 및 회로도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자리의 암호를 문자배열로 정의하고</a:t>
            </a:r>
            <a:r>
              <a:rPr lang="en-US" altLang="ko-KR" dirty="0"/>
              <a:t>, </a:t>
            </a:r>
            <a:r>
              <a:rPr lang="ko-KR" altLang="en-US" dirty="0"/>
              <a:t>키패드로부터 읽은 비밀번호와 비교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맞으면 청색 </a:t>
            </a:r>
            <a:r>
              <a:rPr lang="en-US" altLang="ko-KR" dirty="0">
                <a:sym typeface="Wingdings" panose="05000000000000000000" pitchFamily="2" charset="2"/>
              </a:rPr>
              <a:t>LED On, </a:t>
            </a:r>
            <a:r>
              <a:rPr lang="ko-KR" altLang="en-US" dirty="0">
                <a:sym typeface="Wingdings" panose="05000000000000000000" pitchFamily="2" charset="2"/>
              </a:rPr>
              <a:t>틀리면 적색 </a:t>
            </a:r>
            <a:r>
              <a:rPr lang="en-US" altLang="ko-KR" dirty="0">
                <a:sym typeface="Wingdings" panose="05000000000000000000" pitchFamily="2" charset="2"/>
              </a:rPr>
              <a:t>LED On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키패드</a:t>
            </a:r>
            <a:r>
              <a:rPr lang="ko-KR" altLang="en-US" dirty="0">
                <a:sym typeface="Wingdings" panose="05000000000000000000" pitchFamily="2" charset="2"/>
              </a:rPr>
              <a:t> 인식과정은 라이브러리 이용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8]</a:t>
            </a:r>
            <a:r>
              <a:rPr lang="ko-KR" altLang="en-US" dirty="0">
                <a:sym typeface="Wingdings" panose="05000000000000000000" pitchFamily="2" charset="2"/>
              </a:rPr>
              <a:t>의 회로에 적색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청색 </a:t>
            </a:r>
            <a:r>
              <a:rPr lang="en-US" altLang="ko-KR" dirty="0">
                <a:sym typeface="Wingdings" panose="05000000000000000000" pitchFamily="2" charset="2"/>
              </a:rPr>
              <a:t>LED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14(A0), 15(A1) </a:t>
            </a:r>
            <a:r>
              <a:rPr lang="ko-KR" altLang="en-US" dirty="0">
                <a:sym typeface="Wingdings" panose="05000000000000000000" pitchFamily="2" charset="2"/>
              </a:rPr>
              <a:t>핀에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9" name="그림 8" descr="전자제품, 스크린샷, 전자 기기, 계산기이(가) 표시된 사진&#10;&#10;자동 생성된 설명">
            <a:extLst>
              <a:ext uri="{FF2B5EF4-FFF2-40B4-BE49-F238E27FC236}">
                <a16:creationId xmlns:a16="http://schemas.microsoft.com/office/drawing/2014/main" id="{47A4FDBE-B915-8726-0F33-A30DCFABC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4" y="3409152"/>
            <a:ext cx="7812360" cy="26560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8033DE-FF1F-412E-B2D8-26716CDC3A17}"/>
              </a:ext>
            </a:extLst>
          </p:cNvPr>
          <p:cNvSpPr txBox="1"/>
          <p:nvPr/>
        </p:nvSpPr>
        <p:spPr>
          <a:xfrm>
            <a:off x="4974316" y="3782786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rowpins</a:t>
            </a:r>
            <a:endParaRPr lang="en-US" altLang="ko-KR" b="1" dirty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9/8/7/6/</a:t>
            </a:r>
            <a:r>
              <a:rPr lang="ko-KR" altLang="en-US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F8487-B541-40C2-BC46-5D21ED521946}"/>
              </a:ext>
            </a:extLst>
          </p:cNvPr>
          <p:cNvSpPr txBox="1"/>
          <p:nvPr/>
        </p:nvSpPr>
        <p:spPr>
          <a:xfrm>
            <a:off x="5037490" y="5046556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colpins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5/4/3/2</a:t>
            </a:r>
            <a:r>
              <a:rPr lang="ko-KR" altLang="en-US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B501C1-4C99-44A6-B4DE-9E64FA172C4C}"/>
              </a:ext>
            </a:extLst>
          </p:cNvPr>
          <p:cNvSpPr txBox="1"/>
          <p:nvPr/>
        </p:nvSpPr>
        <p:spPr>
          <a:xfrm>
            <a:off x="2493022" y="5184832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0070B1-AF5D-4450-B04D-112A4486DDBD}"/>
              </a:ext>
            </a:extLst>
          </p:cNvPr>
          <p:cNvSpPr txBox="1"/>
          <p:nvPr/>
        </p:nvSpPr>
        <p:spPr>
          <a:xfrm>
            <a:off x="1411821" y="3296478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C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14(A0)</a:t>
            </a:r>
            <a:endParaRPr lang="ko-KR" altLang="en-US" b="1" dirty="0">
              <a:solidFill>
                <a:srgbClr val="CC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63C283-38CD-46AE-852E-F0FF095CB832}"/>
              </a:ext>
            </a:extLst>
          </p:cNvPr>
          <p:cNvSpPr txBox="1"/>
          <p:nvPr/>
        </p:nvSpPr>
        <p:spPr>
          <a:xfrm>
            <a:off x="2377712" y="3732236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15(A1)</a:t>
            </a:r>
            <a:endParaRPr lang="ko-KR" altLang="en-US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86D400-969B-4057-BFD7-82AA152015B0}"/>
              </a:ext>
            </a:extLst>
          </p:cNvPr>
          <p:cNvSpPr txBox="1"/>
          <p:nvPr/>
        </p:nvSpPr>
        <p:spPr>
          <a:xfrm>
            <a:off x="810504" y="5169666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576734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11AA6B-5CC2-4ADB-BD96-B863EA48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10] </a:t>
            </a:r>
            <a:r>
              <a:rPr lang="ko-KR" altLang="en-US" dirty="0" err="1"/>
              <a:t>응용예제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비밀번호 인식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B1FD5-E56D-49DA-8F2F-9F9BD799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D6F950-F1DD-E661-0C7D-4472AADD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678" y="1412776"/>
            <a:ext cx="6452644" cy="50880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1363363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053847-62A1-4E89-8DAA-4521CF1C0422}" type="slidenum">
              <a:rPr lang="en-US" altLang="ko-KR" smtClean="0"/>
              <a:pPr/>
              <a:t>2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058512-1E85-4C12-B177-F6C67AD1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82" y="41126"/>
            <a:ext cx="5052436" cy="677574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40DC4-2BD1-51C8-B14F-3FC2DD305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4CD0A21-7A62-DCE9-1E54-E80E3CB3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10] </a:t>
            </a:r>
            <a:r>
              <a:rPr lang="ko-KR" altLang="en-US" dirty="0" err="1"/>
              <a:t>응용예제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비밀번호 인식 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3C7DA3-1DFE-BC68-0CA5-4B580C7FE3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C37939-5BD2-4BA5-A244-2D9E1FDB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75" y="1196752"/>
            <a:ext cx="6950650" cy="44644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8003042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BFF20-B4AA-3146-E900-44D241F1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564BD03-C4ED-FB12-6C53-F8B8BE75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10] </a:t>
            </a:r>
            <a:r>
              <a:rPr lang="ko-KR" altLang="en-US" dirty="0" err="1"/>
              <a:t>응용예제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비밀번호 인식 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A02C75-7150-FAAE-EB02-A8DF7384D1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C4EFB6-ED37-0FED-D8C6-1EED92E0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1" y="1119079"/>
            <a:ext cx="5904658" cy="52259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1598878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89A6-E541-7F36-806F-C2A91D1C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FBDCE68-A675-592B-2B50-B7C7CE91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10] </a:t>
            </a:r>
            <a:r>
              <a:rPr lang="ko-KR" altLang="en-US" dirty="0" err="1"/>
              <a:t>응용예제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비밀번호 인식 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BD70F-43EB-616D-3E1D-BB162A4416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EA55F-DE2E-AD18-B382-A8A0D21D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8" y="842930"/>
            <a:ext cx="5976664" cy="57242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8102881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11AA6B-5CC2-4ADB-BD96-B863EA48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10] </a:t>
            </a:r>
            <a:r>
              <a:rPr lang="ko-KR" altLang="en-US" dirty="0" err="1"/>
              <a:t>응용예제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비밀번호 인식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B1FD5-E56D-49DA-8F2F-9F9BD799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  <a:endParaRPr lang="en-US" altLang="ko-KR" dirty="0"/>
          </a:p>
          <a:p>
            <a:pPr lvl="1"/>
            <a:r>
              <a:rPr lang="en-US" altLang="ko-KR" dirty="0"/>
              <a:t>1234#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통과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다른임의의</a:t>
            </a:r>
            <a:r>
              <a:rPr lang="ko-KR" altLang="en-US" dirty="0">
                <a:sym typeface="Wingdings" panose="05000000000000000000" pitchFamily="2" charset="2"/>
              </a:rPr>
              <a:t> 암호</a:t>
            </a:r>
            <a:r>
              <a:rPr lang="en-US" altLang="ko-KR" dirty="0">
                <a:sym typeface="Wingdings" panose="05000000000000000000" pitchFamily="2" charset="2"/>
              </a:rPr>
              <a:t> #  </a:t>
            </a:r>
            <a:r>
              <a:rPr lang="ko-KR" altLang="en-US" dirty="0">
                <a:sym typeface="Wingdings" panose="05000000000000000000" pitchFamily="2" charset="2"/>
              </a:rPr>
              <a:t>실패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7339BE-6975-EF0C-6751-C110E4AF6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85" y="2527587"/>
            <a:ext cx="2876190" cy="13619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KakaoTalk_20250317_212043009">
            <a:hlinkClick r:id="" action="ppaction://media"/>
            <a:extLst>
              <a:ext uri="{FF2B5EF4-FFF2-40B4-BE49-F238E27FC236}">
                <a16:creationId xmlns:a16="http://schemas.microsoft.com/office/drawing/2014/main" id="{DD71AB8D-6A28-5EF4-78A7-8B1A431C1F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2492896"/>
            <a:ext cx="4019939" cy="22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7878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261D9-AF29-4CEE-B9FA-0D00BD8A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도전과제</a:t>
            </a:r>
            <a:r>
              <a:rPr lang="en-US" altLang="ko-KR" dirty="0"/>
              <a:t>] </a:t>
            </a:r>
            <a:r>
              <a:rPr lang="ko-KR" altLang="en-US" dirty="0"/>
              <a:t>키패드와 </a:t>
            </a:r>
            <a:r>
              <a:rPr lang="en-US" altLang="ko-KR" dirty="0"/>
              <a:t>LED </a:t>
            </a:r>
            <a:r>
              <a:rPr lang="ko-KR" altLang="en-US" dirty="0"/>
              <a:t>연동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910B2-4FBD-460E-8B8D-865C23177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7BE8598-A264-4426-9357-ED9FE59C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키패드와 </a:t>
            </a:r>
            <a:r>
              <a:rPr lang="en-US" altLang="ko-KR" dirty="0"/>
              <a:t>LED </a:t>
            </a:r>
            <a:r>
              <a:rPr lang="ko-KR" altLang="en-US" dirty="0"/>
              <a:t>연동</a:t>
            </a:r>
            <a:endParaRPr lang="en-US" altLang="ko-KR" dirty="0"/>
          </a:p>
          <a:p>
            <a:pPr lvl="1"/>
            <a:r>
              <a:rPr lang="ko-KR" altLang="en-US" dirty="0"/>
              <a:t>회로에 </a:t>
            </a:r>
            <a:r>
              <a:rPr lang="en-US" altLang="ko-KR" dirty="0"/>
              <a:t>LED 4</a:t>
            </a:r>
            <a:r>
              <a:rPr lang="ko-KR" altLang="en-US" dirty="0"/>
              <a:t>개를 배치</a:t>
            </a:r>
            <a:endParaRPr lang="en-US" altLang="ko-KR" dirty="0"/>
          </a:p>
          <a:p>
            <a:pPr lvl="1"/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의 </a:t>
            </a:r>
            <a:r>
              <a:rPr lang="en-US" altLang="ko-KR" dirty="0"/>
              <a:t>Led </a:t>
            </a:r>
            <a:r>
              <a:rPr lang="ko-KR" altLang="en-US" dirty="0"/>
              <a:t>클래스와 실습 </a:t>
            </a:r>
            <a:r>
              <a:rPr lang="en-US" altLang="ko-KR" dirty="0"/>
              <a:t>9</a:t>
            </a:r>
            <a:r>
              <a:rPr lang="ko-KR" altLang="en-US" dirty="0"/>
              <a:t>의 </a:t>
            </a:r>
            <a:r>
              <a:rPr lang="en-US" altLang="ko-KR" dirty="0"/>
              <a:t>Keypad </a:t>
            </a:r>
            <a:r>
              <a:rPr lang="ko-KR" altLang="en-US" dirty="0"/>
              <a:t>라이브러리 이용</a:t>
            </a:r>
            <a:endParaRPr lang="en-US" altLang="ko-KR" dirty="0"/>
          </a:p>
          <a:p>
            <a:pPr lvl="1"/>
            <a:r>
              <a:rPr lang="ko-KR" altLang="en-US" dirty="0"/>
              <a:t>키패드번호에 따른 동작</a:t>
            </a:r>
            <a:endParaRPr lang="en-US" altLang="ko-KR" dirty="0"/>
          </a:p>
          <a:p>
            <a:pPr lvl="2"/>
            <a:r>
              <a:rPr lang="en-US" altLang="ko-KR" dirty="0"/>
              <a:t>0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모든 </a:t>
            </a:r>
            <a:r>
              <a:rPr lang="en-US" altLang="ko-KR" dirty="0">
                <a:sym typeface="Wingdings" panose="05000000000000000000" pitchFamily="2" charset="2"/>
              </a:rPr>
              <a:t>LED Off</a:t>
            </a:r>
          </a:p>
          <a:p>
            <a:pPr lvl="2"/>
            <a:r>
              <a:rPr lang="en-US" altLang="ko-KR" dirty="0"/>
              <a:t>1,2,3,4</a:t>
            </a:r>
            <a:r>
              <a:rPr lang="ko-KR" altLang="en-US" dirty="0"/>
              <a:t>에 해당하는 </a:t>
            </a:r>
            <a:r>
              <a:rPr lang="en-US" altLang="ko-KR" dirty="0"/>
              <a:t>LED (14~17) On/Off 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 descr="전자제품, 계산기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C062E9-6970-B1C7-58CF-D20AC186EB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2" y="3646782"/>
            <a:ext cx="8543180" cy="28065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082A87-1996-4378-96AE-DBF88DB89EA2}"/>
              </a:ext>
            </a:extLst>
          </p:cNvPr>
          <p:cNvSpPr txBox="1"/>
          <p:nvPr/>
        </p:nvSpPr>
        <p:spPr>
          <a:xfrm>
            <a:off x="5076056" y="4034055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rowpins</a:t>
            </a:r>
            <a:endParaRPr lang="en-US" altLang="ko-KR" b="1" dirty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9/8/7/6/</a:t>
            </a:r>
            <a:r>
              <a:rPr lang="ko-KR" altLang="en-US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3A58C-9FA2-4348-AF70-B54CD8BD4457}"/>
              </a:ext>
            </a:extLst>
          </p:cNvPr>
          <p:cNvSpPr txBox="1"/>
          <p:nvPr/>
        </p:nvSpPr>
        <p:spPr>
          <a:xfrm>
            <a:off x="5120940" y="5422066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colpins</a:t>
            </a:r>
            <a:endParaRPr lang="en-US" altLang="ko-KR" b="1" dirty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5/4/3/2</a:t>
            </a:r>
            <a:r>
              <a:rPr lang="ko-KR" altLang="en-US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86B87E-28D7-4C67-977A-D69018D3582D}"/>
              </a:ext>
            </a:extLst>
          </p:cNvPr>
          <p:cNvSpPr txBox="1"/>
          <p:nvPr/>
        </p:nvSpPr>
        <p:spPr>
          <a:xfrm>
            <a:off x="2190450" y="5035044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EDE03-8A9A-4381-91EA-4AE5A84AE7D7}"/>
              </a:ext>
            </a:extLst>
          </p:cNvPr>
          <p:cNvSpPr txBox="1"/>
          <p:nvPr/>
        </p:nvSpPr>
        <p:spPr>
          <a:xfrm>
            <a:off x="971600" y="5514772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5FBCEF-328F-46B8-BEAF-2C649A829941}"/>
              </a:ext>
            </a:extLst>
          </p:cNvPr>
          <p:cNvSpPr txBox="1"/>
          <p:nvPr/>
        </p:nvSpPr>
        <p:spPr>
          <a:xfrm>
            <a:off x="2579373" y="5637882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C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14~17</a:t>
            </a:r>
            <a:r>
              <a:rPr lang="ko-KR" altLang="en-US" b="1" dirty="0">
                <a:solidFill>
                  <a:srgbClr val="CC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07971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12AAC-503F-201D-D559-2487F7CD2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E9C1B-39E9-7E4B-A19D-6262C47C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도전과제</a:t>
            </a:r>
            <a:r>
              <a:rPr lang="en-US" altLang="ko-KR" dirty="0"/>
              <a:t>] </a:t>
            </a:r>
            <a:r>
              <a:rPr lang="ko-KR" altLang="en-US" dirty="0"/>
              <a:t>키패드와 </a:t>
            </a:r>
            <a:r>
              <a:rPr lang="en-US" altLang="ko-KR" dirty="0"/>
              <a:t>LED </a:t>
            </a:r>
            <a:r>
              <a:rPr lang="ko-KR" altLang="en-US" dirty="0"/>
              <a:t>연동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86FA15-86B4-7C71-C414-BF93C4B72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384F8D-DA6A-A0B3-2D92-C7F50835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loop() </a:t>
            </a:r>
            <a:r>
              <a:rPr lang="ko-KR" altLang="en-US" dirty="0"/>
              <a:t>함수의</a:t>
            </a:r>
            <a:r>
              <a:rPr lang="en-US" altLang="ko-KR" dirty="0"/>
              <a:t> </a:t>
            </a:r>
            <a:r>
              <a:rPr lang="ko-KR" altLang="en-US" dirty="0"/>
              <a:t>일부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1B4059-9B9B-4629-D526-CBCC3666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77" y="1556792"/>
            <a:ext cx="7090670" cy="46085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2559236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</a:t>
            </a:r>
            <a:r>
              <a:rPr lang="en-US" altLang="ko-KR" dirty="0"/>
              <a:t>(Sensor)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센서</a:t>
            </a:r>
            <a:endParaRPr lang="en-US" altLang="ko-KR" dirty="0"/>
          </a:p>
          <a:p>
            <a:pPr lvl="1"/>
            <a:r>
              <a:rPr lang="ko-KR" altLang="en-US" dirty="0"/>
              <a:t>어떤 물질의 양이나 온도를 측정하는 장치</a:t>
            </a:r>
            <a:endParaRPr lang="en-US" altLang="ko-KR" dirty="0"/>
          </a:p>
          <a:p>
            <a:pPr lvl="1"/>
            <a:r>
              <a:rPr lang="ko-KR" altLang="en-US" dirty="0"/>
              <a:t>실제 환경에서의 입력에 반응하여 이 정보를 </a:t>
            </a:r>
            <a:r>
              <a:rPr lang="ko-KR" altLang="en-US" dirty="0" err="1"/>
              <a:t>아두이노</a:t>
            </a:r>
            <a:r>
              <a:rPr lang="ko-KR" altLang="en-US" dirty="0"/>
              <a:t> 입력 핀에서 해석할 수 있는 전기적 신호로 변환</a:t>
            </a:r>
            <a:endParaRPr lang="en-US" altLang="ko-KR" dirty="0"/>
          </a:p>
          <a:p>
            <a:pPr lvl="1"/>
            <a:r>
              <a:rPr lang="ko-KR" altLang="en-US" dirty="0"/>
              <a:t>센서에서 발생하는 전기신호의 특성은 센서의 종류와 전송해야 하는 정보의 양에 따라 달라짐</a:t>
            </a:r>
            <a:endParaRPr lang="en-US" altLang="ko-KR" dirty="0"/>
          </a:p>
          <a:p>
            <a:r>
              <a:rPr lang="ko-KR" altLang="en-US" dirty="0"/>
              <a:t>디지털 센서의 정보제공 방법</a:t>
            </a:r>
            <a:endParaRPr lang="en-US" altLang="ko-KR" dirty="0"/>
          </a:p>
          <a:p>
            <a:pPr lvl="1"/>
            <a:r>
              <a:rPr lang="ko-KR" altLang="en-US" dirty="0"/>
              <a:t>디지털 값으로 결과 반환 </a:t>
            </a:r>
            <a:r>
              <a:rPr lang="en-US" altLang="ko-KR" dirty="0">
                <a:sym typeface="Wingdings" panose="05000000000000000000" pitchFamily="2" charset="2"/>
              </a:rPr>
              <a:t> 0(False) / 1(True)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디지털 센서의 입력값 처리 함수 </a:t>
            </a:r>
            <a:r>
              <a:rPr lang="en-US" altLang="ko-KR" dirty="0">
                <a:sym typeface="Wingdings" panose="05000000000000000000" pitchFamily="2" charset="2"/>
              </a:rPr>
              <a:t> digitalRead()</a:t>
            </a:r>
            <a:endParaRPr lang="en-US" altLang="ko-KR" dirty="0"/>
          </a:p>
          <a:p>
            <a:pPr lvl="1"/>
            <a:r>
              <a:rPr lang="ko-KR" altLang="en-US" dirty="0"/>
              <a:t>디지털 센서의</a:t>
            </a:r>
            <a:r>
              <a:rPr lang="en-US" altLang="ko-KR" dirty="0"/>
              <a:t> </a:t>
            </a:r>
            <a:r>
              <a:rPr lang="ko-KR" altLang="en-US" dirty="0"/>
              <a:t>종류</a:t>
            </a:r>
            <a:endParaRPr lang="en-US" altLang="ko-KR" dirty="0"/>
          </a:p>
          <a:p>
            <a:pPr lvl="2"/>
            <a:r>
              <a:rPr lang="ko-KR" altLang="en-US" dirty="0" err="1"/>
              <a:t>틸트</a:t>
            </a:r>
            <a:r>
              <a:rPr lang="ko-KR" altLang="en-US" dirty="0"/>
              <a:t> 센터</a:t>
            </a:r>
            <a:r>
              <a:rPr lang="en-US" altLang="ko-KR" dirty="0"/>
              <a:t>, </a:t>
            </a:r>
            <a:r>
              <a:rPr lang="ko-KR" altLang="en-US" dirty="0"/>
              <a:t>모션 센서</a:t>
            </a:r>
            <a:r>
              <a:rPr lang="en-US" altLang="ko-KR" dirty="0"/>
              <a:t>, </a:t>
            </a:r>
            <a:r>
              <a:rPr lang="ko-KR" altLang="en-US" dirty="0"/>
              <a:t>근접거리 센서</a:t>
            </a:r>
            <a:r>
              <a:rPr lang="en-US" altLang="ko-KR" dirty="0"/>
              <a:t>, </a:t>
            </a:r>
            <a:r>
              <a:rPr lang="ko-KR" altLang="en-US" dirty="0"/>
              <a:t>기계식 센서</a:t>
            </a:r>
            <a:r>
              <a:rPr lang="en-US" altLang="ko-KR" dirty="0"/>
              <a:t>, </a:t>
            </a:r>
            <a:r>
              <a:rPr lang="ko-KR" altLang="en-US" dirty="0"/>
              <a:t>압력 패드</a:t>
            </a:r>
            <a:r>
              <a:rPr lang="en-US" altLang="ko-KR" dirty="0"/>
              <a:t>, </a:t>
            </a:r>
            <a:r>
              <a:rPr lang="ko-KR" altLang="en-US" dirty="0"/>
              <a:t>플로트 스위치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0598417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 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951" y="981075"/>
            <a:ext cx="8928099" cy="5450780"/>
          </a:xfrm>
        </p:spPr>
        <p:txBody>
          <a:bodyPr/>
          <a:lstStyle/>
          <a:p>
            <a:r>
              <a:rPr lang="ko-KR" altLang="en-US" dirty="0"/>
              <a:t>기울기 센서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디지털 센서</a:t>
            </a:r>
            <a:endParaRPr lang="en-US" altLang="ko-KR" dirty="0"/>
          </a:p>
          <a:p>
            <a:pPr lvl="1"/>
            <a:r>
              <a:rPr lang="ko-KR" altLang="en-US" dirty="0" err="1"/>
              <a:t>틸트</a:t>
            </a:r>
            <a:r>
              <a:rPr lang="en-US" altLang="ko-KR" dirty="0"/>
              <a:t>(tilt) </a:t>
            </a:r>
            <a:r>
              <a:rPr lang="ko-KR" altLang="en-US" dirty="0"/>
              <a:t>스위치라고 불리기도 하는 디지털 입출력 센서</a:t>
            </a:r>
            <a:endParaRPr lang="en-US" altLang="ko-KR" dirty="0"/>
          </a:p>
          <a:p>
            <a:pPr lvl="2"/>
            <a:r>
              <a:rPr lang="ko-KR" altLang="en-US" dirty="0"/>
              <a:t>단락</a:t>
            </a:r>
            <a:r>
              <a:rPr lang="en-US" altLang="ko-KR" dirty="0"/>
              <a:t>(Closed) </a:t>
            </a:r>
            <a:r>
              <a:rPr lang="ko-KR" altLang="en-US" dirty="0"/>
              <a:t>혹은 개방</a:t>
            </a:r>
            <a:r>
              <a:rPr lang="en-US" altLang="ko-KR" dirty="0"/>
              <a:t>(Open)</a:t>
            </a:r>
            <a:r>
              <a:rPr lang="ko-KR" altLang="en-US" dirty="0"/>
              <a:t>만 확인 가능하며</a:t>
            </a:r>
            <a:r>
              <a:rPr lang="en-US" altLang="ko-KR" dirty="0"/>
              <a:t>, </a:t>
            </a:r>
            <a:r>
              <a:rPr lang="ko-KR" altLang="en-US" dirty="0"/>
              <a:t>기울어진 정도는 측정 불가</a:t>
            </a:r>
            <a:endParaRPr lang="en-US" altLang="ko-KR" dirty="0"/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드론</a:t>
            </a:r>
            <a:r>
              <a:rPr lang="ko-KR" altLang="en-US" dirty="0">
                <a:sym typeface="Wingdings" panose="05000000000000000000" pitchFamily="2" charset="2"/>
              </a:rPr>
              <a:t> 등과 같이 정밀한 결과를 원할 경우 </a:t>
            </a:r>
            <a:r>
              <a:rPr lang="ko-KR" altLang="en-US" dirty="0" err="1">
                <a:sym typeface="Wingdings" panose="05000000000000000000" pitchFamily="2" charset="2"/>
              </a:rPr>
              <a:t>자이로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가속센서 활용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극성은 없음</a:t>
            </a:r>
            <a:endParaRPr lang="en-US" altLang="ko-KR" dirty="0"/>
          </a:p>
          <a:p>
            <a:r>
              <a:rPr lang="ko-KR" altLang="en-US" dirty="0"/>
              <a:t>동작 원리</a:t>
            </a:r>
            <a:endParaRPr lang="en-US" altLang="ko-KR" dirty="0"/>
          </a:p>
          <a:p>
            <a:pPr lvl="1"/>
            <a:r>
              <a:rPr lang="ko-KR" altLang="en-US" dirty="0"/>
              <a:t>센서 내부에 </a:t>
            </a:r>
            <a:r>
              <a:rPr lang="ko-KR" altLang="en-US" dirty="0" err="1"/>
              <a:t>도체구</a:t>
            </a:r>
            <a:r>
              <a:rPr lang="en-US" altLang="ko-KR" dirty="0"/>
              <a:t>(</a:t>
            </a:r>
            <a:r>
              <a:rPr lang="ko-KR" altLang="en-US" dirty="0"/>
              <a:t>혹은 액체금속인 수은</a:t>
            </a:r>
            <a:r>
              <a:rPr lang="en-US" altLang="ko-KR" dirty="0"/>
              <a:t>)</a:t>
            </a:r>
            <a:r>
              <a:rPr lang="ko-KR" altLang="en-US" dirty="0"/>
              <a:t>를 넣어둠</a:t>
            </a:r>
            <a:endParaRPr lang="en-US" altLang="ko-KR" dirty="0"/>
          </a:p>
          <a:p>
            <a:pPr lvl="2"/>
            <a:r>
              <a:rPr lang="ko-KR" altLang="en-US" dirty="0"/>
              <a:t>센서가 수직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닫힘</a:t>
            </a:r>
            <a:r>
              <a:rPr lang="en-US" altLang="ko-KR" dirty="0"/>
              <a:t>(Closed), </a:t>
            </a:r>
            <a:r>
              <a:rPr lang="ko-KR" altLang="en-US" dirty="0"/>
              <a:t>기울어짐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열림</a:t>
            </a:r>
            <a:r>
              <a:rPr lang="en-US" altLang="ko-KR" dirty="0">
                <a:sym typeface="Wingdings" panose="05000000000000000000" pitchFamily="2" charset="2"/>
              </a:rPr>
              <a:t>(Open)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기울어지면 동작을 멈춰야 하는 조명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난방기 혹은 선풍기 등에 사용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82BB95-52B5-495E-A37A-3C458C8DB29C}"/>
              </a:ext>
            </a:extLst>
          </p:cNvPr>
          <p:cNvSpPr txBox="1"/>
          <p:nvPr/>
        </p:nvSpPr>
        <p:spPr>
          <a:xfrm>
            <a:off x="2265119" y="6146140"/>
            <a:ext cx="4613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도체구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                                        수은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26CD537-1BCE-424E-BFB1-D422965A0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18" y="4853347"/>
            <a:ext cx="5562364" cy="12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54747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8DBCC-A3FB-49B0-98B7-A5D64C6D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 11] </a:t>
            </a:r>
            <a:r>
              <a:rPr lang="ko-KR" altLang="en-US" dirty="0"/>
              <a:t>기울기 센서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897F1-0DB9-4D07-AA7D-7E4CA1FB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회로구성</a:t>
            </a:r>
            <a:endParaRPr lang="en-US" altLang="ko-KR" dirty="0"/>
          </a:p>
          <a:p>
            <a:pPr lvl="1"/>
            <a:r>
              <a:rPr lang="en-US" altLang="ko-KR" dirty="0"/>
              <a:t>Tilt </a:t>
            </a:r>
            <a:r>
              <a:rPr lang="ko-KR" altLang="en-US" dirty="0"/>
              <a:t>스위치의 한 단자를 </a:t>
            </a:r>
            <a:r>
              <a:rPr lang="en-US" altLang="ko-KR" dirty="0"/>
              <a:t>7</a:t>
            </a:r>
            <a:r>
              <a:rPr lang="ko-KR" altLang="en-US" dirty="0"/>
              <a:t>번 핀에</a:t>
            </a:r>
            <a:r>
              <a:rPr lang="en-US" altLang="ko-KR" dirty="0"/>
              <a:t>, 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단자를 </a:t>
            </a:r>
            <a:r>
              <a:rPr lang="en-US" altLang="ko-KR" dirty="0"/>
              <a:t>GND</a:t>
            </a:r>
            <a:r>
              <a:rPr lang="ko-KR" altLang="en-US" dirty="0"/>
              <a:t>에 </a:t>
            </a:r>
            <a:r>
              <a:rPr lang="ko-KR" altLang="en-US" dirty="0">
                <a:sym typeface="Symbol" panose="05050102010706020507" pitchFamily="18" charset="2"/>
              </a:rPr>
              <a:t>연결</a:t>
            </a:r>
            <a:endParaRPr lang="en-US" altLang="ko-KR" dirty="0">
              <a:sym typeface="Symbol" panose="05050102010706020507" pitchFamily="18" charset="2"/>
            </a:endParaRPr>
          </a:p>
          <a:p>
            <a:pPr lvl="2"/>
            <a:r>
              <a:rPr lang="ko-KR" altLang="en-US" dirty="0" err="1">
                <a:sym typeface="Symbol" panose="05050102010706020507" pitchFamily="18" charset="2"/>
              </a:rPr>
              <a:t>내부풀업저항</a:t>
            </a:r>
            <a:r>
              <a:rPr lang="en-US" altLang="ko-KR" dirty="0">
                <a:sym typeface="Symbol" panose="05050102010706020507" pitchFamily="18" charset="2"/>
              </a:rPr>
              <a:t>(Internal pullup resistor) </a:t>
            </a:r>
            <a:r>
              <a:rPr lang="ko-KR" altLang="en-US" dirty="0">
                <a:sym typeface="Symbol" panose="05050102010706020507" pitchFamily="18" charset="2"/>
              </a:rPr>
              <a:t>이용</a:t>
            </a:r>
            <a:endParaRPr lang="en-US" altLang="ko-KR" dirty="0">
              <a:sym typeface="Symbol" panose="05050102010706020507" pitchFamily="18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LED</a:t>
            </a:r>
            <a:r>
              <a:rPr lang="ko-KR" altLang="en-US" dirty="0">
                <a:sym typeface="Wingdings" panose="05000000000000000000" pitchFamily="2" charset="2"/>
              </a:rPr>
              <a:t> 구동은 </a:t>
            </a:r>
            <a:r>
              <a:rPr lang="en-US" altLang="ko-KR" dirty="0">
                <a:sym typeface="Wingdings" panose="05000000000000000000" pitchFamily="2" charset="2"/>
              </a:rPr>
              <a:t>13</a:t>
            </a:r>
            <a:r>
              <a:rPr lang="ko-KR" altLang="en-US" dirty="0">
                <a:sym typeface="Wingdings" panose="05000000000000000000" pitchFamily="2" charset="2"/>
              </a:rPr>
              <a:t>번 핀 이용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동작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브레드</a:t>
            </a:r>
            <a:r>
              <a:rPr lang="ko-KR" altLang="en-US" dirty="0">
                <a:sym typeface="Wingdings" panose="05000000000000000000" pitchFamily="2" charset="2"/>
              </a:rPr>
              <a:t> 보드 수직 </a:t>
            </a:r>
            <a:r>
              <a:rPr lang="en-US" altLang="ko-KR" dirty="0">
                <a:sym typeface="Wingdings" panose="05000000000000000000" pitchFamily="2" charset="2"/>
              </a:rPr>
              <a:t>: LED On,</a:t>
            </a:r>
            <a:r>
              <a:rPr lang="ko-KR" altLang="en-US" dirty="0">
                <a:sym typeface="Wingdings" panose="05000000000000000000" pitchFamily="2" charset="2"/>
              </a:rPr>
              <a:t> 기울임 </a:t>
            </a:r>
            <a:r>
              <a:rPr lang="en-US" altLang="ko-KR" dirty="0">
                <a:sym typeface="Wingdings" panose="05000000000000000000" pitchFamily="2" charset="2"/>
              </a:rPr>
              <a:t>: LED Off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45B71-1978-42E5-9000-A1E87335D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6" name="그림 5" descr="텍스트, 스크린샷, 전자 공학, 회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540D46-2E72-6591-3071-8C56FEDA8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5" y="3976059"/>
            <a:ext cx="6635055" cy="2519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D57A45-30C4-4C5B-A2E0-502A7D5B705E}"/>
              </a:ext>
            </a:extLst>
          </p:cNvPr>
          <p:cNvSpPr txBox="1"/>
          <p:nvPr/>
        </p:nvSpPr>
        <p:spPr>
          <a:xfrm>
            <a:off x="5008481" y="6107259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(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1CF56-CF15-4714-B5A8-4241B1B8DC97}"/>
              </a:ext>
            </a:extLst>
          </p:cNvPr>
          <p:cNvSpPr txBox="1"/>
          <p:nvPr/>
        </p:nvSpPr>
        <p:spPr>
          <a:xfrm>
            <a:off x="1425164" y="3949238"/>
            <a:ext cx="928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13  LED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CF80B-4E82-4ED7-A9B1-04437A0713FF}"/>
              </a:ext>
            </a:extLst>
          </p:cNvPr>
          <p:cNvSpPr txBox="1"/>
          <p:nvPr/>
        </p:nvSpPr>
        <p:spPr>
          <a:xfrm>
            <a:off x="5580112" y="3705444"/>
            <a:ext cx="146698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  Tilt</a:t>
            </a:r>
          </a:p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(Internal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Pullup)</a:t>
            </a:r>
          </a:p>
        </p:txBody>
      </p:sp>
    </p:spTree>
    <p:extLst>
      <p:ext uri="{BB962C8B-B14F-4D97-AF65-F5344CB8AC3E}">
        <p14:creationId xmlns:p14="http://schemas.microsoft.com/office/powerpoint/2010/main" val="1282890482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8DBCC-A3FB-49B0-98B7-A5D64C6D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 11] </a:t>
            </a:r>
            <a:r>
              <a:rPr lang="ko-KR" altLang="en-US" dirty="0"/>
              <a:t>기울기 센서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897F1-0DB9-4D07-AA7D-7E4CA1FB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 코드</a:t>
            </a: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45B71-1978-42E5-9000-A1E87335D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F148A-D1A5-89F4-AB8C-EBCA61D7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573374"/>
            <a:ext cx="5104762" cy="36190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A9B149-D88D-C47F-48B3-53757DC4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905" y="3501008"/>
            <a:ext cx="5038095" cy="27047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345549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행복한 경영이야기</a:t>
            </a:r>
            <a:r>
              <a:rPr lang="en-US" altLang="ko-KR" dirty="0"/>
              <a:t>(www.happyceo.or.kr)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0325" y="1052736"/>
            <a:ext cx="8997950" cy="43180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 w="19050">
            <a:solidFill>
              <a:srgbClr val="339966"/>
            </a:solidFill>
            <a:round/>
            <a:headEnd/>
            <a:tailEnd/>
          </a:ln>
        </p:spPr>
        <p:txBody>
          <a:bodyPr wrap="none" anchor="ctr"/>
          <a:lstStyle/>
          <a:p>
            <a:pPr lvl="0" eaLnBrk="0" latinLnBrk="0" hangingPunct="0"/>
            <a:r>
              <a:rPr kumimoji="0" lang="ko-KR" altLang="en-US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할 수 없는 일이 무엇인지 파악하라</a:t>
            </a:r>
            <a:r>
              <a:rPr kumimoji="0" lang="en-US" altLang="ko-KR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ko-KR" sz="24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0325" y="1484536"/>
            <a:ext cx="8997950" cy="4891087"/>
          </a:xfrm>
          <a:prstGeom prst="rect">
            <a:avLst/>
          </a:prstGeom>
          <a:solidFill>
            <a:schemeClr val="bg1"/>
          </a:solidFill>
          <a:ln w="19050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lvl="0" eaLnBrk="0" latinLnBrk="0" hangingPunct="0">
              <a:lnSpc>
                <a:spcPct val="150000"/>
              </a:lnSpc>
            </a:pP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자신이 누구인지</a:t>
            </a:r>
            <a:r>
              <a:rPr lang="en-US" altLang="ko-K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vl="0" eaLnBrk="0" latinLnBrk="0" hangingPunct="0">
              <a:lnSpc>
                <a:spcPct val="150000"/>
              </a:lnSpc>
            </a:pP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 자신이 할 수 있는 일과 할 수 없는 일이</a:t>
            </a:r>
            <a:b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무엇인지 알아야만 </a:t>
            </a:r>
            <a:endParaRPr lang="en-US" altLang="ko-KR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50000"/>
              </a:lnSpc>
            </a:pP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최선의 능력을 발휘할 수 있다</a:t>
            </a:r>
            <a:r>
              <a:rPr lang="en-US" altLang="ko-K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할 수 없는 일에 발목을 잡혀서 </a:t>
            </a:r>
            <a:endParaRPr lang="en-US" altLang="ko-KR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50000"/>
              </a:lnSpc>
            </a:pP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 높이 날아가지 못하는 상황이라면</a:t>
            </a:r>
            <a:b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할 수 없는 일이 무엇인지 파악하라</a:t>
            </a:r>
            <a:r>
              <a:rPr lang="en-US" altLang="ko-K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그것이 </a:t>
            </a:r>
            <a:r>
              <a:rPr lang="ko-KR" altLang="en-US" sz="20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있는 일을 아는 것 보다 </a:t>
            </a:r>
            <a:endParaRPr lang="en-US" altLang="ko-KR" sz="2000" b="1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50000"/>
              </a:lnSpc>
            </a:pPr>
            <a:r>
              <a:rPr lang="ko-KR" altLang="en-US" sz="20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훨씬 중요하다</a:t>
            </a:r>
            <a:r>
              <a:rPr lang="en-US" altLang="ko-K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토크쇼 진행자</a:t>
            </a:r>
            <a:r>
              <a:rPr lang="en-US" altLang="ko-KR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오프라 </a:t>
            </a:r>
            <a:r>
              <a:rPr lang="ko-KR" altLang="en-US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윈프리</a:t>
            </a:r>
            <a:endParaRPr kumimoji="0" lang="ko-KR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10" descr="m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13" y="1125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39D321-3589-4416-89F8-ACF527CF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844824"/>
            <a:ext cx="279186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7888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7E0F4-299A-B41D-2049-4E3AB8E0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DFD7C-5723-4A44-9E21-A1EB2C0B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 11] </a:t>
            </a:r>
            <a:r>
              <a:rPr lang="ko-KR" altLang="en-US" dirty="0"/>
              <a:t>기울기 센서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4F9C2-EBFA-F648-49A1-0A13D8CD5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7933E-7D0B-20F6-9B05-F5E7B8A3B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5" name="KakaoTalk_20250317_220901173">
            <a:hlinkClick r:id="" action="ppaction://media"/>
            <a:extLst>
              <a:ext uri="{FF2B5EF4-FFF2-40B4-BE49-F238E27FC236}">
                <a16:creationId xmlns:a16="http://schemas.microsoft.com/office/drawing/2014/main" id="{75707C17-9E8C-82FC-BD8F-1439ABF94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712" y="1970838"/>
            <a:ext cx="5184576" cy="29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9165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인체감지센서</a:t>
            </a:r>
            <a:r>
              <a:rPr lang="en-US" altLang="ko-KR" dirty="0"/>
              <a:t>(HC-SR501)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디지털 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949" y="981075"/>
            <a:ext cx="9004217" cy="5519738"/>
          </a:xfrm>
        </p:spPr>
        <p:txBody>
          <a:bodyPr/>
          <a:lstStyle/>
          <a:p>
            <a:r>
              <a:rPr lang="ko-KR" altLang="en-US" dirty="0"/>
              <a:t>인체감지센서</a:t>
            </a:r>
            <a:r>
              <a:rPr lang="en-US" altLang="ko-KR" dirty="0"/>
              <a:t>(HC-SR501)</a:t>
            </a:r>
            <a:r>
              <a:rPr lang="ko-KR" altLang="en-US" dirty="0"/>
              <a:t> </a:t>
            </a:r>
            <a:r>
              <a:rPr lang="en-US" altLang="ko-KR" dirty="0"/>
              <a:t>: PIR(Passive Infrared Sensor)</a:t>
            </a:r>
            <a:r>
              <a:rPr lang="ko-KR" altLang="en-US" dirty="0"/>
              <a:t> </a:t>
            </a:r>
          </a:p>
          <a:p>
            <a:pPr lvl="1"/>
            <a:r>
              <a:rPr lang="ko-KR" altLang="en-US" dirty="0"/>
              <a:t>수동형 적외선 센서이며</a:t>
            </a:r>
            <a:r>
              <a:rPr lang="en-US" altLang="ko-KR" dirty="0"/>
              <a:t>, </a:t>
            </a:r>
            <a:r>
              <a:rPr lang="ko-KR" altLang="en-US" dirty="0" err="1"/>
              <a:t>프레즈넬</a:t>
            </a:r>
            <a:r>
              <a:rPr lang="ko-KR" altLang="en-US" dirty="0"/>
              <a:t> 렌즈</a:t>
            </a:r>
            <a:r>
              <a:rPr lang="en-US" altLang="ko-KR" dirty="0"/>
              <a:t>(Fresnel Lens)</a:t>
            </a:r>
            <a:r>
              <a:rPr lang="ko-KR" altLang="en-US" dirty="0"/>
              <a:t>를 통해 일정 구간의 인체 움직임을 감지</a:t>
            </a:r>
            <a:endParaRPr lang="en-US" altLang="ko-KR" dirty="0"/>
          </a:p>
          <a:p>
            <a:pPr lvl="1"/>
            <a:r>
              <a:rPr lang="ko-KR" altLang="en-US" dirty="0"/>
              <a:t>소비전력이 적어 장기간 유지보수 없이 운용 가능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디지털 센서의 일종으로 인체의 움직임이 있을 때 </a:t>
            </a:r>
            <a:r>
              <a:rPr lang="en-US" altLang="ko-KR" dirty="0"/>
              <a:t>HIGH, </a:t>
            </a:r>
            <a:r>
              <a:rPr lang="ko-KR" altLang="en-US" dirty="0"/>
              <a:t>없을 때 </a:t>
            </a:r>
            <a:r>
              <a:rPr lang="en-US" altLang="ko-KR" dirty="0"/>
              <a:t>LOW </a:t>
            </a:r>
            <a:r>
              <a:rPr lang="ko-KR" altLang="en-US" dirty="0"/>
              <a:t>값을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C947C7-0646-40F1-B1B4-489AFCAE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955766"/>
            <a:ext cx="1790476" cy="15809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96989E-C2C6-45EC-B56E-F1A351AB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091" y="3671723"/>
            <a:ext cx="2983509" cy="22052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FF8EDE-43ED-411B-8359-79B0DE5B7729}"/>
              </a:ext>
            </a:extLst>
          </p:cNvPr>
          <p:cNvSpPr/>
          <p:nvPr/>
        </p:nvSpPr>
        <p:spPr>
          <a:xfrm>
            <a:off x="5394228" y="3671723"/>
            <a:ext cx="1368152" cy="7088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744692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8DBCC-A3FB-49B0-98B7-A5D64C6D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 12] </a:t>
            </a:r>
            <a:r>
              <a:rPr lang="ko-KR" altLang="en-US" dirty="0"/>
              <a:t>인체감지센서 활용 </a:t>
            </a:r>
            <a:r>
              <a:rPr lang="en-US" altLang="ko-KR" dirty="0"/>
              <a:t>: HC-SR501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897F1-0DB9-4D07-AA7D-7E4CA1FB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회로구성</a:t>
            </a:r>
            <a:endParaRPr lang="en-US" altLang="ko-KR" dirty="0"/>
          </a:p>
          <a:p>
            <a:pPr lvl="1"/>
            <a:r>
              <a:rPr lang="ko-KR" altLang="en-US" dirty="0"/>
              <a:t>핀 연결</a:t>
            </a:r>
            <a:endParaRPr lang="en-US" altLang="ko-KR" dirty="0"/>
          </a:p>
          <a:p>
            <a:pPr lvl="2"/>
            <a:r>
              <a:rPr lang="en-US" altLang="ko-KR" dirty="0"/>
              <a:t>PIR 1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5V, PIR 2</a:t>
            </a:r>
            <a:r>
              <a:rPr lang="ko-KR" altLang="en-US" dirty="0">
                <a:sym typeface="Wingdings" panose="05000000000000000000" pitchFamily="2" charset="2"/>
              </a:rPr>
              <a:t>번 </a:t>
            </a:r>
            <a:r>
              <a:rPr lang="en-US" altLang="ko-KR" dirty="0">
                <a:sym typeface="Wingdings" panose="05000000000000000000" pitchFamily="2" charset="2"/>
              </a:rPr>
              <a:t> GND</a:t>
            </a:r>
            <a:endParaRPr lang="en-US" altLang="ko-KR" dirty="0"/>
          </a:p>
          <a:p>
            <a:pPr lvl="2"/>
            <a:r>
              <a:rPr lang="en-US" altLang="ko-KR" dirty="0"/>
              <a:t>7 </a:t>
            </a:r>
            <a:r>
              <a:rPr lang="en-US" altLang="ko-KR" dirty="0">
                <a:sym typeface="Wingdings" panose="05000000000000000000" pitchFamily="2" charset="2"/>
              </a:rPr>
              <a:t> PIR 2</a:t>
            </a:r>
            <a:r>
              <a:rPr lang="ko-KR" altLang="en-US" dirty="0">
                <a:sym typeface="Wingdings" panose="05000000000000000000" pitchFamily="2" charset="2"/>
              </a:rPr>
              <a:t>번</a:t>
            </a:r>
            <a:r>
              <a:rPr lang="en-US" altLang="ko-KR" dirty="0">
                <a:sym typeface="Wingdings" panose="05000000000000000000" pitchFamily="2" charset="2"/>
              </a:rPr>
              <a:t>, 13  LED </a:t>
            </a:r>
            <a:r>
              <a:rPr lang="ko-KR" altLang="en-US" dirty="0">
                <a:sym typeface="Wingdings" panose="05000000000000000000" pitchFamily="2" charset="2"/>
              </a:rPr>
              <a:t>양극</a:t>
            </a:r>
            <a:endParaRPr lang="en-US" altLang="ko-KR" dirty="0"/>
          </a:p>
          <a:p>
            <a:pPr lvl="1"/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45B71-1978-42E5-9000-A1E87335D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735DC3-CB82-4876-8697-83E0F5F4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19" y="3356992"/>
            <a:ext cx="1543215" cy="1753653"/>
          </a:xfrm>
          <a:prstGeom prst="rect">
            <a:avLst/>
          </a:prstGeom>
        </p:spPr>
      </p:pic>
      <p:pic>
        <p:nvPicPr>
          <p:cNvPr id="7" name="그림 6" descr="텍스트, 스크린샷, 전자 공학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28C76E3-D529-7F22-ACA5-A5FFAFFF7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2" y="2977842"/>
            <a:ext cx="6635055" cy="35563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A44DB3-28ED-4BB0-8547-75249031BC84}"/>
              </a:ext>
            </a:extLst>
          </p:cNvPr>
          <p:cNvSpPr txBox="1"/>
          <p:nvPr/>
        </p:nvSpPr>
        <p:spPr>
          <a:xfrm>
            <a:off x="6229386" y="2969416"/>
            <a:ext cx="928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13  LED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E88629-3D9E-4F2A-BAB5-6C8E1FF02B8B}"/>
              </a:ext>
            </a:extLst>
          </p:cNvPr>
          <p:cNvSpPr txBox="1"/>
          <p:nvPr/>
        </p:nvSpPr>
        <p:spPr>
          <a:xfrm>
            <a:off x="6121756" y="5118328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(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F53EB1-FBD2-45C4-9196-F5DA7B09EACA}"/>
              </a:ext>
            </a:extLst>
          </p:cNvPr>
          <p:cNvSpPr txBox="1"/>
          <p:nvPr/>
        </p:nvSpPr>
        <p:spPr>
          <a:xfrm>
            <a:off x="3407485" y="3152001"/>
            <a:ext cx="10692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  PIR</a:t>
            </a:r>
          </a:p>
        </p:txBody>
      </p:sp>
    </p:spTree>
    <p:extLst>
      <p:ext uri="{BB962C8B-B14F-4D97-AF65-F5344CB8AC3E}">
        <p14:creationId xmlns:p14="http://schemas.microsoft.com/office/powerpoint/2010/main" val="1388453041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8DBCC-A3FB-49B0-98B7-A5D64C6D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 12] </a:t>
            </a:r>
            <a:r>
              <a:rPr lang="ko-KR" altLang="en-US" dirty="0"/>
              <a:t>인체감지센서 활용 </a:t>
            </a:r>
            <a:r>
              <a:rPr lang="en-US" altLang="ko-KR" dirty="0"/>
              <a:t>: HC-SR501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897F1-0DB9-4D07-AA7D-7E4CA1FB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 소스</a:t>
            </a: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45B71-1978-42E5-9000-A1E87335D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C9E38E-BCCA-2381-52A0-516A7088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09952"/>
            <a:ext cx="5028571" cy="38380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F3A8A-6EF0-AEB1-F24A-BB600B2C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910" y="3740944"/>
            <a:ext cx="5476190" cy="2514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6955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8E775-F52E-8E4D-01C2-45FFF95B2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AC1E1-3B08-F98E-938A-F2A09AA6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 12] </a:t>
            </a:r>
            <a:r>
              <a:rPr lang="ko-KR" altLang="en-US" dirty="0"/>
              <a:t>인체감지센서 활용 </a:t>
            </a:r>
            <a:r>
              <a:rPr lang="en-US" altLang="ko-KR" dirty="0"/>
              <a:t>: HC-SR501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03A5D-B487-12E7-A049-7642A75BE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 소스</a:t>
            </a: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027F2-9ACA-0EC9-4765-2DF71C9C9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95D47-574F-52FF-E998-4832869B5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05" y="1772816"/>
            <a:ext cx="3750036" cy="24482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KakaoTalk_20250317_223624105">
            <a:hlinkClick r:id="" action="ppaction://media"/>
            <a:extLst>
              <a:ext uri="{FF2B5EF4-FFF2-40B4-BE49-F238E27FC236}">
                <a16:creationId xmlns:a16="http://schemas.microsoft.com/office/drawing/2014/main" id="{E8C2FA9F-81C7-0770-41AC-047762C57C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7019" y="1772816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4915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07950" y="1124743"/>
            <a:ext cx="8950325" cy="5376069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ko-KR" dirty="0"/>
              <a:t>Keypad </a:t>
            </a:r>
            <a:r>
              <a:rPr lang="ko-KR" altLang="en-US" dirty="0"/>
              <a:t>동작 원리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ko-KR" dirty="0"/>
              <a:t>Keypad</a:t>
            </a:r>
            <a:r>
              <a:rPr lang="ko-KR" altLang="en-US" dirty="0"/>
              <a:t> 라이브러리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비밀번호</a:t>
            </a:r>
            <a:r>
              <a:rPr lang="en-US" altLang="ko-KR" dirty="0"/>
              <a:t> </a:t>
            </a:r>
            <a:r>
              <a:rPr lang="ko-KR" altLang="en-US" dirty="0"/>
              <a:t>인식 예제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디지털센서</a:t>
            </a:r>
            <a:endParaRPr lang="en-US" altLang="ko-KR" dirty="0"/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기울기센서</a:t>
            </a:r>
            <a:endParaRPr lang="en-US" altLang="ko-KR" dirty="0"/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인체감지센서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5" name="Picture 4" descr="PE01460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569" y="3212976"/>
            <a:ext cx="2303631" cy="286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28788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152F4-89B6-7F33-6217-65987BF7C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9186E-6DED-CB23-DEB6-5BE9D97D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34CB7-BD0D-1BCD-79C6-025169759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ko-KR" altLang="en-US" dirty="0"/>
              <a:t>알아야 할 용어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ko-KR" altLang="en-US" dirty="0" err="1"/>
              <a:t>키패드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/>
              <a:t>Matrix</a:t>
            </a:r>
            <a:r>
              <a:rPr lang="ko-KR" altLang="en-US" dirty="0"/>
              <a:t> </a:t>
            </a:r>
            <a:r>
              <a:rPr lang="en-US" altLang="ko-KR" dirty="0"/>
              <a:t>Keypad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Keypad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2">
              <a:lnSpc>
                <a:spcPct val="114000"/>
              </a:lnSpc>
            </a:pPr>
            <a:r>
              <a:rPr lang="en-US" altLang="ko-KR" dirty="0"/>
              <a:t>Keypad(…)</a:t>
            </a:r>
          </a:p>
          <a:p>
            <a:pPr lvl="2">
              <a:lnSpc>
                <a:spcPct val="114000"/>
              </a:lnSpc>
            </a:pPr>
            <a:r>
              <a:rPr lang="en-US" altLang="ko-KR" dirty="0" err="1"/>
              <a:t>getKey</a:t>
            </a:r>
            <a:r>
              <a:rPr lang="en-US" altLang="ko-KR" dirty="0"/>
              <a:t>()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기울기센서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ko-KR" altLang="en-US" dirty="0"/>
              <a:t>인체감지센서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490C1-7FCA-7154-E201-706A296D1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7634954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No question, no learning !!!</a:t>
            </a:r>
          </a:p>
          <a:p>
            <a:pPr eaLnBrk="1" hangingPunct="1">
              <a:defRPr/>
            </a:pPr>
            <a:r>
              <a:rPr lang="en-US" altLang="ko-KR" dirty="0"/>
              <a:t>No dumb question !!!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here to be interrupted.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an interrupt-driven professor.</a:t>
            </a:r>
          </a:p>
          <a:p>
            <a:pPr eaLnBrk="1" hangingPunct="1">
              <a:defRPr/>
            </a:pPr>
            <a:r>
              <a:rPr lang="en-US" altLang="ko-KR" dirty="0"/>
              <a:t>I teach less, students learn more.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3384337"/>
            <a:ext cx="3292997" cy="290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55139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8C69D1-562B-4BA3-B970-F557F7173233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643438"/>
            <a:ext cx="3892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본 강좌를 성공적으로 이수하면 학생들은</a:t>
            </a:r>
            <a:r>
              <a:rPr lang="ko-KR" altLang="en-US" sz="2800" dirty="0"/>
              <a:t> 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디지털 입출력의 개념을 설명할 수 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디지털 출력의 대표인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제어할 수 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푸시버튼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(Push Button)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을 이용하여 디지털 입력을 처리할 수 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풀업저항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(Pull Up)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저항을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활용할 수 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 err="1"/>
              <a:t>키패드</a:t>
            </a:r>
            <a:r>
              <a:rPr lang="en-US" altLang="ko-KR" dirty="0"/>
              <a:t>(Keypad)</a:t>
            </a:r>
            <a:r>
              <a:rPr lang="ko-KR" altLang="en-US" dirty="0"/>
              <a:t>를 이용하여 디지털 입력을 처리할 수 있다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디지털</a:t>
            </a:r>
            <a:r>
              <a:rPr lang="en-US" altLang="ko-KR" dirty="0"/>
              <a:t> </a:t>
            </a:r>
            <a:r>
              <a:rPr lang="ko-KR" altLang="en-US" dirty="0"/>
              <a:t>센서의 동작을 알아본다</a:t>
            </a:r>
            <a:r>
              <a:rPr lang="en-US" altLang="ko-KR" dirty="0"/>
              <a:t>.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dirty="0"/>
              <a:t>기울기센서</a:t>
            </a:r>
            <a:endParaRPr lang="en-US" altLang="ko-KR" dirty="0"/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dirty="0"/>
              <a:t>인체감지센서 </a:t>
            </a:r>
          </a:p>
        </p:txBody>
      </p:sp>
    </p:spTree>
    <p:extLst>
      <p:ext uri="{BB962C8B-B14F-4D97-AF65-F5344CB8AC3E}">
        <p14:creationId xmlns:p14="http://schemas.microsoft.com/office/powerpoint/2010/main" val="3458323070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en-US" altLang="ko-KR" dirty="0"/>
              <a:t>(Keypad)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25" y="924878"/>
            <a:ext cx="8950325" cy="5519738"/>
          </a:xfrm>
        </p:spPr>
        <p:txBody>
          <a:bodyPr/>
          <a:lstStyle/>
          <a:p>
            <a:r>
              <a:rPr lang="ko-KR" altLang="en-US" dirty="0" err="1"/>
              <a:t>키패드</a:t>
            </a:r>
            <a:r>
              <a:rPr lang="en-US" altLang="ko-KR" dirty="0"/>
              <a:t>(keypad)</a:t>
            </a:r>
          </a:p>
          <a:p>
            <a:pPr lvl="1"/>
            <a:r>
              <a:rPr lang="ko-KR" altLang="en-US" dirty="0"/>
              <a:t>블록이나</a:t>
            </a:r>
            <a:r>
              <a:rPr lang="en-US" altLang="ko-KR" dirty="0"/>
              <a:t> </a:t>
            </a:r>
            <a:r>
              <a:rPr lang="ko-KR" altLang="en-US" dirty="0"/>
              <a:t>패드 단위로 정렬된 버튼들의 모임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알파벳 문자들의 입력장치로 많이 이용</a:t>
            </a:r>
            <a:endParaRPr lang="en-US" altLang="ko-KR" dirty="0"/>
          </a:p>
          <a:p>
            <a:pPr lvl="1"/>
            <a:r>
              <a:rPr lang="ko-KR" altLang="en-US" dirty="0"/>
              <a:t>활용 예</a:t>
            </a:r>
            <a:endParaRPr lang="en-US" altLang="ko-KR" dirty="0"/>
          </a:p>
          <a:p>
            <a:pPr lvl="2"/>
            <a:r>
              <a:rPr lang="ko-KR" altLang="en-US" dirty="0"/>
              <a:t>계산기</a:t>
            </a:r>
            <a:r>
              <a:rPr lang="en-US" altLang="ko-KR" dirty="0"/>
              <a:t>, </a:t>
            </a:r>
            <a:r>
              <a:rPr lang="ko-KR" altLang="en-US" dirty="0"/>
              <a:t>버튼 전화기</a:t>
            </a:r>
            <a:r>
              <a:rPr lang="en-US" altLang="ko-KR" dirty="0"/>
              <a:t>, </a:t>
            </a:r>
            <a:r>
              <a:rPr lang="ko-KR" altLang="en-US" dirty="0"/>
              <a:t>자판기</a:t>
            </a:r>
            <a:r>
              <a:rPr lang="en-US" altLang="ko-KR" dirty="0"/>
              <a:t>, ATM, POS, </a:t>
            </a:r>
            <a:r>
              <a:rPr lang="ko-KR" altLang="en-US" dirty="0"/>
              <a:t>디지털 </a:t>
            </a:r>
            <a:r>
              <a:rPr lang="ko-KR" altLang="en-US" dirty="0" err="1"/>
              <a:t>도어락</a:t>
            </a:r>
            <a:r>
              <a:rPr lang="ko-KR" altLang="en-US" dirty="0"/>
              <a:t>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24EB1D1-99F2-4A36-A80B-7B19DECCF0A1}"/>
              </a:ext>
            </a:extLst>
          </p:cNvPr>
          <p:cNvGrpSpPr/>
          <p:nvPr/>
        </p:nvGrpSpPr>
        <p:grpSpPr>
          <a:xfrm>
            <a:off x="1031288" y="3501008"/>
            <a:ext cx="7081424" cy="2058101"/>
            <a:chOff x="390282" y="3395643"/>
            <a:chExt cx="7081424" cy="205810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CC68BF4-D41A-4EFF-95C6-3E85C35F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ACE3E"/>
                </a:clrFrom>
                <a:clrTo>
                  <a:srgbClr val="FACE3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0282" y="3573016"/>
              <a:ext cx="1513159" cy="188072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80910A6-AD1A-4F12-A495-1D9F8A201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8742" y="3674571"/>
              <a:ext cx="2088232" cy="176321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4163E5A-BFEB-42E9-A6CC-3F8B6D4C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6" y="3509956"/>
              <a:ext cx="1484053" cy="194378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6779AF-2594-485D-ABA4-0D838B90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D490"/>
                </a:clrFrom>
                <a:clrTo>
                  <a:srgbClr val="FFD49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73692" y="3395643"/>
              <a:ext cx="1298014" cy="2012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169410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키패드</a:t>
            </a:r>
            <a:r>
              <a:rPr lang="en-US" altLang="ko-KR" dirty="0"/>
              <a:t>(Keypad)</a:t>
            </a:r>
            <a:r>
              <a:rPr lang="ko-KR" altLang="en-US" dirty="0"/>
              <a:t>의 구동방식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 X 4 Matrix Keypad</a:t>
            </a:r>
          </a:p>
          <a:p>
            <a:pPr lvl="1"/>
            <a:r>
              <a:rPr lang="en-US" altLang="ko-KR" dirty="0"/>
              <a:t>Wire </a:t>
            </a:r>
            <a:r>
              <a:rPr lang="ko-KR" altLang="en-US" dirty="0"/>
              <a:t>수가 줄어듦 </a:t>
            </a:r>
            <a:r>
              <a:rPr lang="en-US" altLang="ko-KR" dirty="0">
                <a:sym typeface="Wingdings" panose="05000000000000000000" pitchFamily="2" charset="2"/>
              </a:rPr>
              <a:t>: 4X4  8</a:t>
            </a:r>
            <a:r>
              <a:rPr lang="ko-KR" altLang="en-US" dirty="0">
                <a:sym typeface="Wingdings" panose="05000000000000000000" pitchFamily="2" charset="2"/>
              </a:rPr>
              <a:t>핀</a:t>
            </a:r>
            <a:endParaRPr lang="en-US" altLang="ko-KR" dirty="0"/>
          </a:p>
          <a:p>
            <a:pPr lvl="1"/>
            <a:r>
              <a:rPr lang="ko-KR" altLang="en-US" dirty="0"/>
              <a:t>해당버튼 인식 알고리즘 복잡</a:t>
            </a:r>
            <a:endParaRPr lang="en-US" altLang="ko-KR" dirty="0"/>
          </a:p>
          <a:p>
            <a:pPr lvl="1"/>
            <a:r>
              <a:rPr lang="ko-KR" altLang="en-US" dirty="0"/>
              <a:t>널리 이용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kern="0" dirty="0"/>
              <a:t>Separate</a:t>
            </a:r>
            <a:r>
              <a:rPr lang="ko-KR" altLang="en-US" kern="0" dirty="0"/>
              <a:t> </a:t>
            </a:r>
            <a:r>
              <a:rPr lang="en-US" altLang="ko-KR" kern="0" dirty="0"/>
              <a:t>Buttons Keypad</a:t>
            </a:r>
          </a:p>
          <a:p>
            <a:pPr lvl="1"/>
            <a:r>
              <a:rPr lang="en-US" altLang="ko-KR" kern="0" dirty="0"/>
              <a:t>Wire </a:t>
            </a:r>
            <a:r>
              <a:rPr lang="ko-KR" altLang="en-US" kern="0" dirty="0"/>
              <a:t>수가 늘어남 </a:t>
            </a:r>
            <a:r>
              <a:rPr lang="en-US" altLang="ko-KR" kern="0" dirty="0"/>
              <a:t>: 4X4 </a:t>
            </a:r>
            <a:r>
              <a:rPr lang="en-US" altLang="ko-KR" kern="0" dirty="0">
                <a:sym typeface="Wingdings" panose="05000000000000000000" pitchFamily="2" charset="2"/>
              </a:rPr>
              <a:t> 16</a:t>
            </a:r>
            <a:r>
              <a:rPr lang="ko-KR" altLang="en-US" kern="0" dirty="0">
                <a:sym typeface="Wingdings" panose="05000000000000000000" pitchFamily="2" charset="2"/>
              </a:rPr>
              <a:t>핀</a:t>
            </a:r>
            <a:endParaRPr lang="en-US" altLang="ko-KR" kern="0" dirty="0"/>
          </a:p>
          <a:p>
            <a:pPr lvl="1"/>
            <a:r>
              <a:rPr lang="ko-KR" altLang="en-US" kern="0" dirty="0"/>
              <a:t>해당버튼 인식이 용이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85" y="980728"/>
            <a:ext cx="3055323" cy="23344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9234" b="14894"/>
          <a:stretch/>
        </p:blipFill>
        <p:spPr>
          <a:xfrm>
            <a:off x="5479077" y="3711485"/>
            <a:ext cx="3055323" cy="21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85395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Membrane</a:t>
            </a:r>
            <a:r>
              <a:rPr lang="ko-KR" altLang="en-US" dirty="0"/>
              <a:t> </a:t>
            </a:r>
            <a:r>
              <a:rPr lang="en-US" altLang="ko-KR" dirty="0"/>
              <a:t>4 X 4 Matrix Keypad</a:t>
            </a:r>
          </a:p>
          <a:p>
            <a:pPr lvl="1"/>
            <a:r>
              <a:rPr lang="ko-KR" altLang="en-US" dirty="0" err="1"/>
              <a:t>메탈돔</a:t>
            </a:r>
            <a:r>
              <a:rPr lang="en-US" altLang="ko-KR" dirty="0"/>
              <a:t> </a:t>
            </a:r>
            <a:r>
              <a:rPr lang="ko-KR" altLang="en-US" dirty="0"/>
              <a:t>방식을</a:t>
            </a:r>
            <a:r>
              <a:rPr lang="en-US" altLang="ko-KR" dirty="0"/>
              <a:t> </a:t>
            </a:r>
            <a:r>
              <a:rPr lang="ko-KR" altLang="en-US" dirty="0"/>
              <a:t>채용</a:t>
            </a:r>
            <a:r>
              <a:rPr lang="en-US" altLang="ko-KR" dirty="0"/>
              <a:t>, </a:t>
            </a:r>
            <a:r>
              <a:rPr lang="ko-KR" altLang="en-US" dirty="0"/>
              <a:t>스프링 특성이 있어 클릭감이 좋음</a:t>
            </a:r>
            <a:endParaRPr lang="en-US" altLang="ko-KR" dirty="0"/>
          </a:p>
          <a:p>
            <a:pPr lvl="1"/>
            <a:r>
              <a:rPr lang="ko-KR" altLang="en-US" kern="0" dirty="0" err="1"/>
              <a:t>멤브레인</a:t>
            </a:r>
            <a:r>
              <a:rPr lang="ko-KR" altLang="en-US" kern="0" dirty="0"/>
              <a:t> 부는 </a:t>
            </a:r>
            <a:r>
              <a:rPr lang="ko-KR" altLang="en-US" kern="0" dirty="0" err="1"/>
              <a:t>엠보싱</a:t>
            </a:r>
            <a:r>
              <a:rPr lang="ko-KR" altLang="en-US" kern="0" dirty="0"/>
              <a:t> 처리되어 터치감이 좋음</a:t>
            </a:r>
          </a:p>
          <a:p>
            <a:pPr lvl="2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사용할 </a:t>
            </a:r>
            <a:r>
              <a:rPr lang="ko-KR" altLang="en-US" dirty="0" err="1"/>
              <a:t>키패드</a:t>
            </a:r>
            <a:r>
              <a:rPr lang="en-US" altLang="ko-KR" dirty="0"/>
              <a:t>(Keypad)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E2C9F7-F5D9-4420-B706-6137AAB3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40" y="2492157"/>
            <a:ext cx="1896271" cy="3116948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4B0F2D-6263-4B5B-9167-828DE4276FD1}"/>
              </a:ext>
            </a:extLst>
          </p:cNvPr>
          <p:cNvSpPr/>
          <p:nvPr/>
        </p:nvSpPr>
        <p:spPr>
          <a:xfrm>
            <a:off x="3923928" y="2489653"/>
            <a:ext cx="3024336" cy="28803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BA162D6E-117F-485E-8B1C-279094813ACA}"/>
              </a:ext>
            </a:extLst>
          </p:cNvPr>
          <p:cNvSpPr/>
          <p:nvPr/>
        </p:nvSpPr>
        <p:spPr>
          <a:xfrm>
            <a:off x="4219627" y="4816625"/>
            <a:ext cx="2438400" cy="806522"/>
          </a:xfrm>
          <a:custGeom>
            <a:avLst/>
            <a:gdLst>
              <a:gd name="connsiteX0" fmla="*/ 2438400 w 2438400"/>
              <a:gd name="connsiteY0" fmla="*/ 0 h 687977"/>
              <a:gd name="connsiteX1" fmla="*/ 0 w 2438400"/>
              <a:gd name="connsiteY1" fmla="*/ 0 h 687977"/>
              <a:gd name="connsiteX2" fmla="*/ 0 w 2438400"/>
              <a:gd name="connsiteY2" fmla="*/ 322217 h 687977"/>
              <a:gd name="connsiteX3" fmla="*/ 1210492 w 2438400"/>
              <a:gd name="connsiteY3" fmla="*/ 322217 h 687977"/>
              <a:gd name="connsiteX4" fmla="*/ 1210492 w 2438400"/>
              <a:gd name="connsiteY4" fmla="*/ 687977 h 68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687977">
                <a:moveTo>
                  <a:pt x="2438400" y="0"/>
                </a:moveTo>
                <a:lnTo>
                  <a:pt x="0" y="0"/>
                </a:lnTo>
                <a:lnTo>
                  <a:pt x="0" y="322217"/>
                </a:lnTo>
                <a:lnTo>
                  <a:pt x="1210492" y="322217"/>
                </a:lnTo>
                <a:lnTo>
                  <a:pt x="1210492" y="687977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DDF575C-66A5-4EFC-B44C-D9388F789503}"/>
              </a:ext>
            </a:extLst>
          </p:cNvPr>
          <p:cNvSpPr/>
          <p:nvPr/>
        </p:nvSpPr>
        <p:spPr>
          <a:xfrm>
            <a:off x="4176085" y="4172190"/>
            <a:ext cx="2490651" cy="1436915"/>
          </a:xfrm>
          <a:custGeom>
            <a:avLst/>
            <a:gdLst>
              <a:gd name="connsiteX0" fmla="*/ 2490651 w 2490651"/>
              <a:gd name="connsiteY0" fmla="*/ 0 h 1436915"/>
              <a:gd name="connsiteX1" fmla="*/ 0 w 2490651"/>
              <a:gd name="connsiteY1" fmla="*/ 0 h 1436915"/>
              <a:gd name="connsiteX2" fmla="*/ 0 w 2490651"/>
              <a:gd name="connsiteY2" fmla="*/ 1071155 h 1436915"/>
              <a:gd name="connsiteX3" fmla="*/ 1158240 w 2490651"/>
              <a:gd name="connsiteY3" fmla="*/ 1071155 h 1436915"/>
              <a:gd name="connsiteX4" fmla="*/ 1158240 w 2490651"/>
              <a:gd name="connsiteY4" fmla="*/ 1436915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651" h="1436915">
                <a:moveTo>
                  <a:pt x="2490651" y="0"/>
                </a:moveTo>
                <a:lnTo>
                  <a:pt x="0" y="0"/>
                </a:lnTo>
                <a:lnTo>
                  <a:pt x="0" y="1071155"/>
                </a:lnTo>
                <a:lnTo>
                  <a:pt x="1158240" y="1071155"/>
                </a:lnTo>
                <a:lnTo>
                  <a:pt x="1158240" y="14369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8D62ADAA-CCAE-4A09-A528-D5AEF73FDE6B}"/>
              </a:ext>
            </a:extLst>
          </p:cNvPr>
          <p:cNvSpPr/>
          <p:nvPr/>
        </p:nvSpPr>
        <p:spPr>
          <a:xfrm>
            <a:off x="4139952" y="3545174"/>
            <a:ext cx="2542903" cy="2086682"/>
          </a:xfrm>
          <a:custGeom>
            <a:avLst/>
            <a:gdLst>
              <a:gd name="connsiteX0" fmla="*/ 2542903 w 2542903"/>
              <a:gd name="connsiteY0" fmla="*/ 0 h 2107474"/>
              <a:gd name="connsiteX1" fmla="*/ 0 w 2542903"/>
              <a:gd name="connsiteY1" fmla="*/ 0 h 2107474"/>
              <a:gd name="connsiteX2" fmla="*/ 0 w 2542903"/>
              <a:gd name="connsiteY2" fmla="*/ 1759131 h 2107474"/>
              <a:gd name="connsiteX3" fmla="*/ 1097280 w 2542903"/>
              <a:gd name="connsiteY3" fmla="*/ 1759131 h 2107474"/>
              <a:gd name="connsiteX4" fmla="*/ 1097280 w 2542903"/>
              <a:gd name="connsiteY4" fmla="*/ 2107474 h 210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2903" h="2107474">
                <a:moveTo>
                  <a:pt x="2542903" y="0"/>
                </a:moveTo>
                <a:lnTo>
                  <a:pt x="0" y="0"/>
                </a:lnTo>
                <a:lnTo>
                  <a:pt x="0" y="1759131"/>
                </a:lnTo>
                <a:lnTo>
                  <a:pt x="1097280" y="1759131"/>
                </a:lnTo>
                <a:lnTo>
                  <a:pt x="1097280" y="2107474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91939BA9-196B-4AF2-8837-B4D6273315FD}"/>
              </a:ext>
            </a:extLst>
          </p:cNvPr>
          <p:cNvSpPr/>
          <p:nvPr/>
        </p:nvSpPr>
        <p:spPr>
          <a:xfrm>
            <a:off x="4498302" y="2656899"/>
            <a:ext cx="1026000" cy="2978331"/>
          </a:xfrm>
          <a:custGeom>
            <a:avLst/>
            <a:gdLst>
              <a:gd name="connsiteX0" fmla="*/ 0 w 1071154"/>
              <a:gd name="connsiteY0" fmla="*/ 0 h 2978331"/>
              <a:gd name="connsiteX1" fmla="*/ 0 w 1071154"/>
              <a:gd name="connsiteY1" fmla="*/ 2490651 h 2978331"/>
              <a:gd name="connsiteX2" fmla="*/ 1071154 w 1071154"/>
              <a:gd name="connsiteY2" fmla="*/ 2490651 h 2978331"/>
              <a:gd name="connsiteX3" fmla="*/ 1071154 w 1071154"/>
              <a:gd name="connsiteY3" fmla="*/ 2978331 h 29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154" h="2978331">
                <a:moveTo>
                  <a:pt x="0" y="0"/>
                </a:moveTo>
                <a:lnTo>
                  <a:pt x="0" y="2490651"/>
                </a:lnTo>
                <a:lnTo>
                  <a:pt x="1071154" y="2490651"/>
                </a:lnTo>
                <a:lnTo>
                  <a:pt x="1071154" y="2978331"/>
                </a:lnTo>
              </a:path>
            </a:pathLst>
          </a:cu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242D0C38-B8ED-4F93-90EB-371AA81C3394}"/>
              </a:ext>
            </a:extLst>
          </p:cNvPr>
          <p:cNvSpPr/>
          <p:nvPr/>
        </p:nvSpPr>
        <p:spPr>
          <a:xfrm>
            <a:off x="5151445" y="2656898"/>
            <a:ext cx="468000" cy="2960915"/>
          </a:xfrm>
          <a:custGeom>
            <a:avLst/>
            <a:gdLst>
              <a:gd name="connsiteX0" fmla="*/ 0 w 522514"/>
              <a:gd name="connsiteY0" fmla="*/ 0 h 2960915"/>
              <a:gd name="connsiteX1" fmla="*/ 0 w 522514"/>
              <a:gd name="connsiteY1" fmla="*/ 2455818 h 2960915"/>
              <a:gd name="connsiteX2" fmla="*/ 522514 w 522514"/>
              <a:gd name="connsiteY2" fmla="*/ 2455818 h 2960915"/>
              <a:gd name="connsiteX3" fmla="*/ 522514 w 522514"/>
              <a:gd name="connsiteY3" fmla="*/ 2960915 h 296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514" h="2960915">
                <a:moveTo>
                  <a:pt x="0" y="0"/>
                </a:moveTo>
                <a:lnTo>
                  <a:pt x="0" y="2455818"/>
                </a:lnTo>
                <a:lnTo>
                  <a:pt x="522514" y="2455818"/>
                </a:lnTo>
                <a:lnTo>
                  <a:pt x="522514" y="2960915"/>
                </a:lnTo>
              </a:path>
            </a:pathLst>
          </a:custGeom>
          <a:noFill/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BF8EEDDC-21CF-44E0-95D4-0FFBE7F6C686}"/>
              </a:ext>
            </a:extLst>
          </p:cNvPr>
          <p:cNvSpPr/>
          <p:nvPr/>
        </p:nvSpPr>
        <p:spPr>
          <a:xfrm>
            <a:off x="5708793" y="2648190"/>
            <a:ext cx="72000" cy="2952000"/>
          </a:xfrm>
          <a:custGeom>
            <a:avLst/>
            <a:gdLst>
              <a:gd name="connsiteX0" fmla="*/ 87086 w 87086"/>
              <a:gd name="connsiteY0" fmla="*/ 0 h 2960914"/>
              <a:gd name="connsiteX1" fmla="*/ 87086 w 87086"/>
              <a:gd name="connsiteY1" fmla="*/ 2473234 h 2960914"/>
              <a:gd name="connsiteX2" fmla="*/ 0 w 87086"/>
              <a:gd name="connsiteY2" fmla="*/ 2473234 h 2960914"/>
              <a:gd name="connsiteX3" fmla="*/ 0 w 87086"/>
              <a:gd name="connsiteY3" fmla="*/ 2960914 h 296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86" h="2960914">
                <a:moveTo>
                  <a:pt x="87086" y="0"/>
                </a:moveTo>
                <a:lnTo>
                  <a:pt x="87086" y="2473234"/>
                </a:lnTo>
                <a:lnTo>
                  <a:pt x="0" y="2473234"/>
                </a:lnTo>
                <a:lnTo>
                  <a:pt x="0" y="2960914"/>
                </a:lnTo>
              </a:path>
            </a:pathLst>
          </a:custGeom>
          <a:noFill/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235327AE-A787-47E2-B0F5-3FE74548488E}"/>
              </a:ext>
            </a:extLst>
          </p:cNvPr>
          <p:cNvSpPr/>
          <p:nvPr/>
        </p:nvSpPr>
        <p:spPr>
          <a:xfrm>
            <a:off x="5795879" y="2683025"/>
            <a:ext cx="635726" cy="2908663"/>
          </a:xfrm>
          <a:custGeom>
            <a:avLst/>
            <a:gdLst>
              <a:gd name="connsiteX0" fmla="*/ 635726 w 635726"/>
              <a:gd name="connsiteY0" fmla="*/ 0 h 2908663"/>
              <a:gd name="connsiteX1" fmla="*/ 635726 w 635726"/>
              <a:gd name="connsiteY1" fmla="*/ 2473235 h 2908663"/>
              <a:gd name="connsiteX2" fmla="*/ 0 w 635726"/>
              <a:gd name="connsiteY2" fmla="*/ 2473235 h 2908663"/>
              <a:gd name="connsiteX3" fmla="*/ 0 w 635726"/>
              <a:gd name="connsiteY3" fmla="*/ 2908663 h 290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726" h="2908663">
                <a:moveTo>
                  <a:pt x="635726" y="0"/>
                </a:moveTo>
                <a:lnTo>
                  <a:pt x="635726" y="2473235"/>
                </a:lnTo>
                <a:lnTo>
                  <a:pt x="0" y="2473235"/>
                </a:lnTo>
                <a:lnTo>
                  <a:pt x="0" y="2908663"/>
                </a:ln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858869-2B3C-42B4-8B68-D4D4EE75255D}"/>
              </a:ext>
            </a:extLst>
          </p:cNvPr>
          <p:cNvSpPr txBox="1"/>
          <p:nvPr/>
        </p:nvSpPr>
        <p:spPr>
          <a:xfrm>
            <a:off x="4922141" y="5569541"/>
            <a:ext cx="10919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r0~r3 c0~c3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B4CCFCE-5CD5-4576-9250-05E6FCCFECA6}"/>
              </a:ext>
            </a:extLst>
          </p:cNvPr>
          <p:cNvSpPr/>
          <p:nvPr/>
        </p:nvSpPr>
        <p:spPr>
          <a:xfrm>
            <a:off x="4093029" y="2865120"/>
            <a:ext cx="2551611" cy="2725783"/>
          </a:xfrm>
          <a:custGeom>
            <a:avLst/>
            <a:gdLst>
              <a:gd name="connsiteX0" fmla="*/ 2551611 w 2551611"/>
              <a:gd name="connsiteY0" fmla="*/ 0 h 2725783"/>
              <a:gd name="connsiteX1" fmla="*/ 0 w 2551611"/>
              <a:gd name="connsiteY1" fmla="*/ 0 h 2725783"/>
              <a:gd name="connsiteX2" fmla="*/ 0 w 2551611"/>
              <a:gd name="connsiteY2" fmla="*/ 2473234 h 2725783"/>
              <a:gd name="connsiteX3" fmla="*/ 1053737 w 2551611"/>
              <a:gd name="connsiteY3" fmla="*/ 2473234 h 2725783"/>
              <a:gd name="connsiteX4" fmla="*/ 1053737 w 2551611"/>
              <a:gd name="connsiteY4" fmla="*/ 2725783 h 27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1611" h="2725783">
                <a:moveTo>
                  <a:pt x="2551611" y="0"/>
                </a:moveTo>
                <a:lnTo>
                  <a:pt x="0" y="0"/>
                </a:lnTo>
                <a:lnTo>
                  <a:pt x="0" y="2473234"/>
                </a:lnTo>
                <a:lnTo>
                  <a:pt x="1053737" y="2473234"/>
                </a:lnTo>
                <a:lnTo>
                  <a:pt x="1053737" y="27257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390DE5-F303-4824-97B6-DE4BC42BEAC0}"/>
              </a:ext>
            </a:extLst>
          </p:cNvPr>
          <p:cNvSpPr/>
          <p:nvPr/>
        </p:nvSpPr>
        <p:spPr>
          <a:xfrm>
            <a:off x="4283968" y="2662132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316D13-B156-4A49-A145-13B933A51E15}"/>
              </a:ext>
            </a:extLst>
          </p:cNvPr>
          <p:cNvSpPr/>
          <p:nvPr/>
        </p:nvSpPr>
        <p:spPr>
          <a:xfrm>
            <a:off x="4932040" y="2662132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A7D4C5-56F7-405C-937A-F1B35B7F5486}"/>
              </a:ext>
            </a:extLst>
          </p:cNvPr>
          <p:cNvSpPr/>
          <p:nvPr/>
        </p:nvSpPr>
        <p:spPr>
          <a:xfrm>
            <a:off x="5580112" y="2662132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293E32-0033-4AA4-9BE9-8E7D180AC541}"/>
              </a:ext>
            </a:extLst>
          </p:cNvPr>
          <p:cNvSpPr/>
          <p:nvPr/>
        </p:nvSpPr>
        <p:spPr>
          <a:xfrm>
            <a:off x="6228184" y="2662132"/>
            <a:ext cx="432048" cy="4320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D5381B-83AC-4092-954D-D031DC91B29E}"/>
              </a:ext>
            </a:extLst>
          </p:cNvPr>
          <p:cNvSpPr/>
          <p:nvPr/>
        </p:nvSpPr>
        <p:spPr>
          <a:xfrm>
            <a:off x="4283968" y="3310204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EEEE53-DCD9-493E-A0E9-D42342AA18A7}"/>
              </a:ext>
            </a:extLst>
          </p:cNvPr>
          <p:cNvSpPr/>
          <p:nvPr/>
        </p:nvSpPr>
        <p:spPr>
          <a:xfrm>
            <a:off x="4932040" y="3310204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227C1C-A2A9-47DE-BFA6-A67651C3B24F}"/>
              </a:ext>
            </a:extLst>
          </p:cNvPr>
          <p:cNvSpPr/>
          <p:nvPr/>
        </p:nvSpPr>
        <p:spPr>
          <a:xfrm>
            <a:off x="5580112" y="3310204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E175AE8-72ED-485A-B0D8-9D41CF9C1543}"/>
              </a:ext>
            </a:extLst>
          </p:cNvPr>
          <p:cNvSpPr/>
          <p:nvPr/>
        </p:nvSpPr>
        <p:spPr>
          <a:xfrm>
            <a:off x="6228184" y="3310204"/>
            <a:ext cx="432048" cy="4320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138587-C7BB-476F-9DDA-526505093CC1}"/>
              </a:ext>
            </a:extLst>
          </p:cNvPr>
          <p:cNvSpPr/>
          <p:nvPr/>
        </p:nvSpPr>
        <p:spPr>
          <a:xfrm>
            <a:off x="4283968" y="3958276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95D5F2-2E58-4074-8787-C1E1D8968D38}"/>
              </a:ext>
            </a:extLst>
          </p:cNvPr>
          <p:cNvSpPr/>
          <p:nvPr/>
        </p:nvSpPr>
        <p:spPr>
          <a:xfrm>
            <a:off x="4932040" y="3958276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8CC07F-1075-4FBC-B888-19DCF88772EF}"/>
              </a:ext>
            </a:extLst>
          </p:cNvPr>
          <p:cNvSpPr/>
          <p:nvPr/>
        </p:nvSpPr>
        <p:spPr>
          <a:xfrm>
            <a:off x="5580112" y="3958276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9244DB-8EE5-41E1-BB2F-5623AD5B0E99}"/>
              </a:ext>
            </a:extLst>
          </p:cNvPr>
          <p:cNvSpPr/>
          <p:nvPr/>
        </p:nvSpPr>
        <p:spPr>
          <a:xfrm>
            <a:off x="6228184" y="3958276"/>
            <a:ext cx="432048" cy="4320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2A717F-1434-47C8-B9DD-877D41607B57}"/>
              </a:ext>
            </a:extLst>
          </p:cNvPr>
          <p:cNvSpPr/>
          <p:nvPr/>
        </p:nvSpPr>
        <p:spPr>
          <a:xfrm>
            <a:off x="4283968" y="4606348"/>
            <a:ext cx="432048" cy="4320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D53234-C45C-46F8-8D39-25F8A0E36916}"/>
              </a:ext>
            </a:extLst>
          </p:cNvPr>
          <p:cNvSpPr/>
          <p:nvPr/>
        </p:nvSpPr>
        <p:spPr>
          <a:xfrm>
            <a:off x="4932040" y="4606348"/>
            <a:ext cx="432048" cy="4320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5A24D2-3FB6-4C11-91B5-5C7F6CF30027}"/>
              </a:ext>
            </a:extLst>
          </p:cNvPr>
          <p:cNvSpPr/>
          <p:nvPr/>
        </p:nvSpPr>
        <p:spPr>
          <a:xfrm>
            <a:off x="5580112" y="4606348"/>
            <a:ext cx="432048" cy="4320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C7FEF8-4C62-4430-9CD4-0D6516F5D25A}"/>
              </a:ext>
            </a:extLst>
          </p:cNvPr>
          <p:cNvSpPr/>
          <p:nvPr/>
        </p:nvSpPr>
        <p:spPr>
          <a:xfrm>
            <a:off x="6228184" y="4606348"/>
            <a:ext cx="432048" cy="4320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157318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키패드의 동작원리 </a:t>
            </a:r>
            <a:r>
              <a:rPr lang="en-US" altLang="ko-KR" dirty="0"/>
              <a:t>– </a:t>
            </a:r>
            <a:r>
              <a:rPr lang="ko-KR" altLang="en-US" dirty="0"/>
              <a:t>매트릭스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56" name="내용 개체 틀 55">
            <a:extLst>
              <a:ext uri="{FF2B5EF4-FFF2-40B4-BE49-F238E27FC236}">
                <a16:creationId xmlns:a16="http://schemas.microsoft.com/office/drawing/2014/main" id="{E47C7250-B485-4161-8C86-9D9F8763E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매트릭스 </a:t>
            </a:r>
            <a:r>
              <a:rPr lang="ko-KR" altLang="en-US" dirty="0" err="1"/>
              <a:t>키패드</a:t>
            </a:r>
            <a:r>
              <a:rPr lang="ko-KR" altLang="en-US" dirty="0"/>
              <a:t> 작동원리</a:t>
            </a:r>
            <a:endParaRPr lang="en-US" altLang="ko-KR" dirty="0"/>
          </a:p>
          <a:p>
            <a:pPr lvl="1"/>
            <a:r>
              <a:rPr lang="ko-KR" altLang="en-US" dirty="0"/>
              <a:t>열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열 핀에 순서대로 </a:t>
            </a:r>
            <a:r>
              <a:rPr lang="en-US" altLang="ko-KR" dirty="0"/>
              <a:t>“LOW” </a:t>
            </a:r>
            <a:r>
              <a:rPr lang="ko-KR" altLang="en-US" dirty="0"/>
              <a:t>출력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행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행 핀의 값을 순서대로 읽어 </a:t>
            </a:r>
            <a:r>
              <a:rPr lang="en-US" altLang="ko-KR" dirty="0">
                <a:sym typeface="Wingdings" panose="05000000000000000000" pitchFamily="2" charset="2"/>
              </a:rPr>
              <a:t>“LOW” </a:t>
            </a:r>
            <a:r>
              <a:rPr lang="ko-KR" altLang="en-US" dirty="0">
                <a:sym typeface="Wingdings" panose="05000000000000000000" pitchFamily="2" charset="2"/>
              </a:rPr>
              <a:t>입력되는 행 선택 </a:t>
            </a:r>
            <a:r>
              <a:rPr lang="ko-KR" altLang="en-US" dirty="0"/>
              <a:t>  </a:t>
            </a:r>
          </a:p>
        </p:txBody>
      </p: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07348AC4-040B-47F6-820B-C4FAEC42F791}"/>
              </a:ext>
            </a:extLst>
          </p:cNvPr>
          <p:cNvGrpSpPr/>
          <p:nvPr/>
        </p:nvGrpSpPr>
        <p:grpSpPr>
          <a:xfrm>
            <a:off x="703964" y="2265149"/>
            <a:ext cx="7736072" cy="4136145"/>
            <a:chOff x="703964" y="2265149"/>
            <a:chExt cx="7736072" cy="413614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C8F27F-E39A-42C4-ABDE-9E7CA69297C5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0" y="2542653"/>
              <a:ext cx="0" cy="127476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0D78604-D288-4D44-B552-822CC4BD8F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5336" y="2542653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391E6EA-7AA9-47BC-B49A-E118AF4A397B}"/>
                </a:ext>
              </a:extLst>
            </p:cNvPr>
            <p:cNvCxnSpPr>
              <a:cxnSpLocks/>
            </p:cNvCxnSpPr>
            <p:nvPr/>
          </p:nvCxnSpPr>
          <p:spPr>
            <a:xfrm>
              <a:off x="2001168" y="2542653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27298FB-F115-445C-9E6C-BAFD2A3395F2}"/>
                </a:ext>
              </a:extLst>
            </p:cNvPr>
            <p:cNvCxnSpPr>
              <a:cxnSpLocks/>
            </p:cNvCxnSpPr>
            <p:nvPr/>
          </p:nvCxnSpPr>
          <p:spPr>
            <a:xfrm>
              <a:off x="2356999" y="2542653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E01330-7E7F-4B1F-9111-DE37A9834BED}"/>
                </a:ext>
              </a:extLst>
            </p:cNvPr>
            <p:cNvSpPr txBox="1"/>
            <p:nvPr/>
          </p:nvSpPr>
          <p:spPr>
            <a:xfrm>
              <a:off x="1168004" y="2265149"/>
              <a:ext cx="233246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3068F8-E74B-4275-B12A-4453D85BDE29}"/>
                </a:ext>
              </a:extLst>
            </p:cNvPr>
            <p:cNvSpPr txBox="1"/>
            <p:nvPr/>
          </p:nvSpPr>
          <p:spPr>
            <a:xfrm>
              <a:off x="1511208" y="22651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C42435-E397-4E62-BE89-0F373540C50B}"/>
                </a:ext>
              </a:extLst>
            </p:cNvPr>
            <p:cNvSpPr txBox="1"/>
            <p:nvPr/>
          </p:nvSpPr>
          <p:spPr>
            <a:xfrm>
              <a:off x="1854411" y="22651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0119E0-3CB8-4044-9524-532D8E5EE9D0}"/>
                </a:ext>
              </a:extLst>
            </p:cNvPr>
            <p:cNvSpPr txBox="1"/>
            <p:nvPr/>
          </p:nvSpPr>
          <p:spPr>
            <a:xfrm>
              <a:off x="2197615" y="22651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F9E6EAB7-9CE1-49CA-B436-38EB2B210DE6}"/>
                </a:ext>
              </a:extLst>
            </p:cNvPr>
            <p:cNvSpPr/>
            <p:nvPr/>
          </p:nvSpPr>
          <p:spPr>
            <a:xfrm rot="10800000">
              <a:off x="1241909" y="2619934"/>
              <a:ext cx="126000" cy="1260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2D36564D-EC7D-4518-9139-88C3BF3953A5}"/>
                </a:ext>
              </a:extLst>
            </p:cNvPr>
            <p:cNvSpPr/>
            <p:nvPr/>
          </p:nvSpPr>
          <p:spPr>
            <a:xfrm rot="10800000">
              <a:off x="1586409" y="261993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5A2C752E-88AB-4A4B-BAA3-E7799751BC6E}"/>
                </a:ext>
              </a:extLst>
            </p:cNvPr>
            <p:cNvSpPr/>
            <p:nvPr/>
          </p:nvSpPr>
          <p:spPr>
            <a:xfrm rot="10800000">
              <a:off x="1951310" y="261993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AD0D7E7-7D2A-4399-AA4C-63A189E1BB39}"/>
                </a:ext>
              </a:extLst>
            </p:cNvPr>
            <p:cNvSpPr/>
            <p:nvPr/>
          </p:nvSpPr>
          <p:spPr>
            <a:xfrm rot="10800000">
              <a:off x="2305715" y="261993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161EBB07-96D2-4609-9AED-C1D09B93B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55" y="2875200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4284D87-3788-4638-AD69-0D6A04D5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55" y="3167361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56939C2-C017-42C1-B599-B4FF5D54C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55" y="3459522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9E8FB762-1CD6-4B07-8B3F-EDE2B4F41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55" y="3751683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682545-A7FE-45CA-BFA5-3DC088E65386}"/>
                </a:ext>
              </a:extLst>
            </p:cNvPr>
            <p:cNvSpPr txBox="1"/>
            <p:nvPr/>
          </p:nvSpPr>
          <p:spPr>
            <a:xfrm>
              <a:off x="741010" y="2747345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94A06E-FCB3-4711-9F5B-22621A6D65A2}"/>
                </a:ext>
              </a:extLst>
            </p:cNvPr>
            <p:cNvSpPr txBox="1"/>
            <p:nvPr/>
          </p:nvSpPr>
          <p:spPr>
            <a:xfrm>
              <a:off x="738190" y="304891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770318F-8255-4EE7-9F05-6A819CFACAB3}"/>
                </a:ext>
              </a:extLst>
            </p:cNvPr>
            <p:cNvSpPr txBox="1"/>
            <p:nvPr/>
          </p:nvSpPr>
          <p:spPr>
            <a:xfrm>
              <a:off x="735370" y="3350481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1DB50F-BAE6-4FF2-A0F1-0FD2016BBBC0}"/>
                </a:ext>
              </a:extLst>
            </p:cNvPr>
            <p:cNvSpPr txBox="1"/>
            <p:nvPr/>
          </p:nvSpPr>
          <p:spPr>
            <a:xfrm>
              <a:off x="732549" y="36520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CFD1164-54AD-4C34-AF9A-A583A3D734C6}"/>
                </a:ext>
              </a:extLst>
            </p:cNvPr>
            <p:cNvSpPr/>
            <p:nvPr/>
          </p:nvSpPr>
          <p:spPr>
            <a:xfrm>
              <a:off x="1145787" y="274490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61736C-1B8B-4227-8703-CFF40800FD5F}"/>
                </a:ext>
              </a:extLst>
            </p:cNvPr>
            <p:cNvSpPr/>
            <p:nvPr/>
          </p:nvSpPr>
          <p:spPr>
            <a:xfrm>
              <a:off x="1495357" y="274490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B2B3CB2-A2CB-4B3A-AC69-AA7BEF5536AD}"/>
                </a:ext>
              </a:extLst>
            </p:cNvPr>
            <p:cNvSpPr/>
            <p:nvPr/>
          </p:nvSpPr>
          <p:spPr>
            <a:xfrm>
              <a:off x="1844929" y="274490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89824C5-B831-4591-81CB-278E3B4E1E85}"/>
                </a:ext>
              </a:extLst>
            </p:cNvPr>
            <p:cNvSpPr/>
            <p:nvPr/>
          </p:nvSpPr>
          <p:spPr>
            <a:xfrm>
              <a:off x="2194500" y="274490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6163DBD-312A-4AE9-A11B-21516FDA3A7E}"/>
                </a:ext>
              </a:extLst>
            </p:cNvPr>
            <p:cNvSpPr/>
            <p:nvPr/>
          </p:nvSpPr>
          <p:spPr>
            <a:xfrm>
              <a:off x="1145787" y="30444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62A3FA1-E644-40F8-8439-B504E49AFB63}"/>
                </a:ext>
              </a:extLst>
            </p:cNvPr>
            <p:cNvSpPr/>
            <p:nvPr/>
          </p:nvSpPr>
          <p:spPr>
            <a:xfrm>
              <a:off x="1495357" y="30444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4BC8DD-E28D-4BBB-BD6E-9804F3A70F9E}"/>
                </a:ext>
              </a:extLst>
            </p:cNvPr>
            <p:cNvSpPr/>
            <p:nvPr/>
          </p:nvSpPr>
          <p:spPr>
            <a:xfrm>
              <a:off x="1844929" y="30444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87288E6-75DE-4F5C-9A9E-435A41E74B5C}"/>
                </a:ext>
              </a:extLst>
            </p:cNvPr>
            <p:cNvSpPr/>
            <p:nvPr/>
          </p:nvSpPr>
          <p:spPr>
            <a:xfrm>
              <a:off x="2194500" y="30444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35EB620-5A21-4BA7-999A-140A500442FD}"/>
                </a:ext>
              </a:extLst>
            </p:cNvPr>
            <p:cNvSpPr/>
            <p:nvPr/>
          </p:nvSpPr>
          <p:spPr>
            <a:xfrm>
              <a:off x="1125975" y="33440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FEDBE1E-27E0-4372-8245-199DC8006BD2}"/>
                </a:ext>
              </a:extLst>
            </p:cNvPr>
            <p:cNvSpPr/>
            <p:nvPr/>
          </p:nvSpPr>
          <p:spPr>
            <a:xfrm>
              <a:off x="1495357" y="33440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12C3F0C-B1DE-4834-855F-D50E2C1A9FF5}"/>
                </a:ext>
              </a:extLst>
            </p:cNvPr>
            <p:cNvSpPr/>
            <p:nvPr/>
          </p:nvSpPr>
          <p:spPr>
            <a:xfrm>
              <a:off x="1844929" y="33440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6C47478-AED7-4B58-B1EB-4E48D8B1B469}"/>
                </a:ext>
              </a:extLst>
            </p:cNvPr>
            <p:cNvSpPr/>
            <p:nvPr/>
          </p:nvSpPr>
          <p:spPr>
            <a:xfrm>
              <a:off x="2194500" y="33440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AFC813D-9738-4207-BD78-7049720B4740}"/>
                </a:ext>
              </a:extLst>
            </p:cNvPr>
            <p:cNvSpPr/>
            <p:nvPr/>
          </p:nvSpPr>
          <p:spPr>
            <a:xfrm>
              <a:off x="1145787" y="364362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0E00715-8CD8-4D57-A41C-049C7AB7CF3A}"/>
                </a:ext>
              </a:extLst>
            </p:cNvPr>
            <p:cNvSpPr/>
            <p:nvPr/>
          </p:nvSpPr>
          <p:spPr>
            <a:xfrm>
              <a:off x="1495357" y="364362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79E7287-1D9D-4105-8C3F-5F574F613D5F}"/>
                </a:ext>
              </a:extLst>
            </p:cNvPr>
            <p:cNvSpPr/>
            <p:nvPr/>
          </p:nvSpPr>
          <p:spPr>
            <a:xfrm>
              <a:off x="1844929" y="364362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B8024C8-7011-439A-8D1C-397C382C2ABD}"/>
                </a:ext>
              </a:extLst>
            </p:cNvPr>
            <p:cNvSpPr/>
            <p:nvPr/>
          </p:nvSpPr>
          <p:spPr>
            <a:xfrm>
              <a:off x="2194500" y="364362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B8CB62C-7280-4703-A0AE-F3BDB33FA5D3}"/>
                </a:ext>
              </a:extLst>
            </p:cNvPr>
            <p:cNvCxnSpPr>
              <a:cxnSpLocks/>
            </p:cNvCxnSpPr>
            <p:nvPr/>
          </p:nvCxnSpPr>
          <p:spPr>
            <a:xfrm>
              <a:off x="3280165" y="2542654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ADDDA5C-A9B8-4FAF-B33B-4D0A0F7B1BD5}"/>
                </a:ext>
              </a:extLst>
            </p:cNvPr>
            <p:cNvCxnSpPr>
              <a:cxnSpLocks/>
            </p:cNvCxnSpPr>
            <p:nvPr/>
          </p:nvCxnSpPr>
          <p:spPr>
            <a:xfrm>
              <a:off x="3626090" y="2542654"/>
              <a:ext cx="0" cy="127476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04ABC7A-F07B-454D-8C04-ECC6254A38B3}"/>
                </a:ext>
              </a:extLst>
            </p:cNvPr>
            <p:cNvCxnSpPr>
              <a:cxnSpLocks/>
            </p:cNvCxnSpPr>
            <p:nvPr/>
          </p:nvCxnSpPr>
          <p:spPr>
            <a:xfrm>
              <a:off x="3981922" y="2542654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95CDA28-8458-453B-905E-C2619F9C1A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7754" y="2542654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252135-33A7-4264-B156-ABBB574BD3C3}"/>
                </a:ext>
              </a:extLst>
            </p:cNvPr>
            <p:cNvSpPr txBox="1"/>
            <p:nvPr/>
          </p:nvSpPr>
          <p:spPr>
            <a:xfrm>
              <a:off x="3148760" y="2265149"/>
              <a:ext cx="306301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46CCBC5-8C38-4C4A-B186-A823BFE1AB53}"/>
                </a:ext>
              </a:extLst>
            </p:cNvPr>
            <p:cNvSpPr txBox="1"/>
            <p:nvPr/>
          </p:nvSpPr>
          <p:spPr>
            <a:xfrm>
              <a:off x="3491963" y="226514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508360-72E7-4357-896F-EC754C3876D2}"/>
                </a:ext>
              </a:extLst>
            </p:cNvPr>
            <p:cNvSpPr txBox="1"/>
            <p:nvPr/>
          </p:nvSpPr>
          <p:spPr>
            <a:xfrm>
              <a:off x="3835166" y="22651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3A5B3F-0443-4F13-8135-C8F02AC21452}"/>
                </a:ext>
              </a:extLst>
            </p:cNvPr>
            <p:cNvSpPr txBox="1"/>
            <p:nvPr/>
          </p:nvSpPr>
          <p:spPr>
            <a:xfrm>
              <a:off x="4178369" y="22651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962D6BE4-236D-4569-B2D8-BE62C5A42308}"/>
                </a:ext>
              </a:extLst>
            </p:cNvPr>
            <p:cNvSpPr/>
            <p:nvPr/>
          </p:nvSpPr>
          <p:spPr>
            <a:xfrm rot="10800000">
              <a:off x="3222665" y="261993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391FA57F-E78E-4925-9C8B-FDFA3509E587}"/>
                </a:ext>
              </a:extLst>
            </p:cNvPr>
            <p:cNvSpPr/>
            <p:nvPr/>
          </p:nvSpPr>
          <p:spPr>
            <a:xfrm rot="10800000">
              <a:off x="3567164" y="2619934"/>
              <a:ext cx="126000" cy="1260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30985A1D-4DE5-42F5-B47E-AC8477CB24B5}"/>
                </a:ext>
              </a:extLst>
            </p:cNvPr>
            <p:cNvSpPr/>
            <p:nvPr/>
          </p:nvSpPr>
          <p:spPr>
            <a:xfrm rot="10800000">
              <a:off x="3932065" y="261993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5547B807-8CEB-47D6-9D40-8C056BB9F56E}"/>
                </a:ext>
              </a:extLst>
            </p:cNvPr>
            <p:cNvSpPr/>
            <p:nvPr/>
          </p:nvSpPr>
          <p:spPr>
            <a:xfrm rot="10800000">
              <a:off x="4286470" y="261993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DDEDB91-A70A-4CF8-ACA8-FA19BEC2F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6409" y="2875200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B8444C2E-EE6F-4406-80A2-5F3D56289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6409" y="3167361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A7A35E-DBC5-4641-9DF8-E384F751B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6409" y="3459522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E74F3A1A-C8D8-4376-ADC6-F3C75AC272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6409" y="3751683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D606B7C-7C89-4351-8349-8EB770F498DC}"/>
                </a:ext>
              </a:extLst>
            </p:cNvPr>
            <p:cNvSpPr txBox="1"/>
            <p:nvPr/>
          </p:nvSpPr>
          <p:spPr>
            <a:xfrm>
              <a:off x="2721766" y="2747345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72AF431-2F39-4214-8303-63BDBE277737}"/>
                </a:ext>
              </a:extLst>
            </p:cNvPr>
            <p:cNvSpPr txBox="1"/>
            <p:nvPr/>
          </p:nvSpPr>
          <p:spPr>
            <a:xfrm>
              <a:off x="2718945" y="3048914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CCC8733-6645-40A9-828D-9704DC33FBC3}"/>
                </a:ext>
              </a:extLst>
            </p:cNvPr>
            <p:cNvSpPr txBox="1"/>
            <p:nvPr/>
          </p:nvSpPr>
          <p:spPr>
            <a:xfrm>
              <a:off x="2716124" y="3350481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3E811A8-8C0E-4004-91BB-153A816200F0}"/>
                </a:ext>
              </a:extLst>
            </p:cNvPr>
            <p:cNvSpPr txBox="1"/>
            <p:nvPr/>
          </p:nvSpPr>
          <p:spPr>
            <a:xfrm>
              <a:off x="2713304" y="36520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337CB5A-4E9A-4332-9A48-22D6F1BD2379}"/>
                </a:ext>
              </a:extLst>
            </p:cNvPr>
            <p:cNvSpPr/>
            <p:nvPr/>
          </p:nvSpPr>
          <p:spPr>
            <a:xfrm>
              <a:off x="3126541" y="274490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EF76956-2FBE-4030-8532-31DDFEF8A25C}"/>
                </a:ext>
              </a:extLst>
            </p:cNvPr>
            <p:cNvSpPr/>
            <p:nvPr/>
          </p:nvSpPr>
          <p:spPr>
            <a:xfrm>
              <a:off x="3476112" y="274490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5718F39-62FD-45B8-9037-06A96EB35BF0}"/>
                </a:ext>
              </a:extLst>
            </p:cNvPr>
            <p:cNvSpPr/>
            <p:nvPr/>
          </p:nvSpPr>
          <p:spPr>
            <a:xfrm>
              <a:off x="3825684" y="274490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1DF29C3-D506-4CBF-839C-7626BAD0B2CF}"/>
                </a:ext>
              </a:extLst>
            </p:cNvPr>
            <p:cNvSpPr/>
            <p:nvPr/>
          </p:nvSpPr>
          <p:spPr>
            <a:xfrm>
              <a:off x="4175254" y="274490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A41198E-D237-4027-9E3E-B2FF9D3AC0D5}"/>
                </a:ext>
              </a:extLst>
            </p:cNvPr>
            <p:cNvSpPr/>
            <p:nvPr/>
          </p:nvSpPr>
          <p:spPr>
            <a:xfrm>
              <a:off x="3126541" y="30444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70DFFC17-B0B5-4185-A473-1162FD387DFA}"/>
                </a:ext>
              </a:extLst>
            </p:cNvPr>
            <p:cNvSpPr/>
            <p:nvPr/>
          </p:nvSpPr>
          <p:spPr>
            <a:xfrm>
              <a:off x="3476112" y="30444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62E980C-2E34-46BF-B42B-58FEE7866AB4}"/>
                </a:ext>
              </a:extLst>
            </p:cNvPr>
            <p:cNvSpPr/>
            <p:nvPr/>
          </p:nvSpPr>
          <p:spPr>
            <a:xfrm>
              <a:off x="3825684" y="30444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7B4EE4B6-188B-4080-8E0E-CAA3DE5810EA}"/>
                </a:ext>
              </a:extLst>
            </p:cNvPr>
            <p:cNvSpPr/>
            <p:nvPr/>
          </p:nvSpPr>
          <p:spPr>
            <a:xfrm>
              <a:off x="4175254" y="30444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7A73838-39E3-4E24-82C2-73A3C6349CD3}"/>
                </a:ext>
              </a:extLst>
            </p:cNvPr>
            <p:cNvSpPr/>
            <p:nvPr/>
          </p:nvSpPr>
          <p:spPr>
            <a:xfrm>
              <a:off x="3106730" y="33440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C8FE1D89-12B9-47F1-99D0-0BDD23634724}"/>
                </a:ext>
              </a:extLst>
            </p:cNvPr>
            <p:cNvSpPr/>
            <p:nvPr/>
          </p:nvSpPr>
          <p:spPr>
            <a:xfrm>
              <a:off x="3476112" y="33440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BDE20EC-075B-46A4-A331-3A2854091BE7}"/>
                </a:ext>
              </a:extLst>
            </p:cNvPr>
            <p:cNvSpPr/>
            <p:nvPr/>
          </p:nvSpPr>
          <p:spPr>
            <a:xfrm>
              <a:off x="3825684" y="33440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138E94E-61AE-4B02-8CC2-29791CCA1BF3}"/>
                </a:ext>
              </a:extLst>
            </p:cNvPr>
            <p:cNvSpPr/>
            <p:nvPr/>
          </p:nvSpPr>
          <p:spPr>
            <a:xfrm>
              <a:off x="4175254" y="33440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B1A2FEF-339A-40DB-8E4E-403CA70C61A2}"/>
                </a:ext>
              </a:extLst>
            </p:cNvPr>
            <p:cNvSpPr/>
            <p:nvPr/>
          </p:nvSpPr>
          <p:spPr>
            <a:xfrm>
              <a:off x="3126541" y="364362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042D0F31-EA46-4039-83E7-818D6BF5399A}"/>
                </a:ext>
              </a:extLst>
            </p:cNvPr>
            <p:cNvSpPr/>
            <p:nvPr/>
          </p:nvSpPr>
          <p:spPr>
            <a:xfrm>
              <a:off x="3476112" y="364362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70A17E38-4658-4576-81C5-1594DFDDF067}"/>
                </a:ext>
              </a:extLst>
            </p:cNvPr>
            <p:cNvSpPr/>
            <p:nvPr/>
          </p:nvSpPr>
          <p:spPr>
            <a:xfrm>
              <a:off x="3825684" y="364362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09CD5C7-FF1A-4E91-9782-646985BF1E62}"/>
                </a:ext>
              </a:extLst>
            </p:cNvPr>
            <p:cNvSpPr/>
            <p:nvPr/>
          </p:nvSpPr>
          <p:spPr>
            <a:xfrm>
              <a:off x="4175254" y="364362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348CFFA-AEC7-4B86-8A97-C15904516F3A}"/>
                </a:ext>
              </a:extLst>
            </p:cNvPr>
            <p:cNvCxnSpPr>
              <a:cxnSpLocks/>
            </p:cNvCxnSpPr>
            <p:nvPr/>
          </p:nvCxnSpPr>
          <p:spPr>
            <a:xfrm>
              <a:off x="5260443" y="2527394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3C3EDC5E-0A92-4674-BB2C-AFD8D7A41CC1}"/>
                </a:ext>
              </a:extLst>
            </p:cNvPr>
            <p:cNvCxnSpPr>
              <a:cxnSpLocks/>
            </p:cNvCxnSpPr>
            <p:nvPr/>
          </p:nvCxnSpPr>
          <p:spPr>
            <a:xfrm>
              <a:off x="5606368" y="2527394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87A3C199-A0E9-4262-B3B5-6236E2BA6B7A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00" y="2527394"/>
              <a:ext cx="0" cy="127476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1E65C451-9CDD-409C-AF61-2DC4AAF63886}"/>
                </a:ext>
              </a:extLst>
            </p:cNvPr>
            <p:cNvCxnSpPr>
              <a:cxnSpLocks/>
            </p:cNvCxnSpPr>
            <p:nvPr/>
          </p:nvCxnSpPr>
          <p:spPr>
            <a:xfrm>
              <a:off x="6318032" y="2527394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FF2C60B-7FF8-47BC-A836-ECDA2B2E2633}"/>
                </a:ext>
              </a:extLst>
            </p:cNvPr>
            <p:cNvSpPr txBox="1"/>
            <p:nvPr/>
          </p:nvSpPr>
          <p:spPr>
            <a:xfrm>
              <a:off x="5129038" y="2265149"/>
              <a:ext cx="306301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2EF96E-A906-4196-A482-8EF787BF07FE}"/>
                </a:ext>
              </a:extLst>
            </p:cNvPr>
            <p:cNvSpPr txBox="1"/>
            <p:nvPr/>
          </p:nvSpPr>
          <p:spPr>
            <a:xfrm>
              <a:off x="5472241" y="22651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3BE12F0-2E81-472D-A5CE-7274624B7503}"/>
                </a:ext>
              </a:extLst>
            </p:cNvPr>
            <p:cNvSpPr txBox="1"/>
            <p:nvPr/>
          </p:nvSpPr>
          <p:spPr>
            <a:xfrm>
              <a:off x="5815444" y="226514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B928D46-BC01-425F-99FC-F1710FE7392A}"/>
                </a:ext>
              </a:extLst>
            </p:cNvPr>
            <p:cNvSpPr txBox="1"/>
            <p:nvPr/>
          </p:nvSpPr>
          <p:spPr>
            <a:xfrm>
              <a:off x="6158647" y="22651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id="{824CDCBC-2A57-4211-8FFB-805A0B7B84F2}"/>
                </a:ext>
              </a:extLst>
            </p:cNvPr>
            <p:cNvSpPr/>
            <p:nvPr/>
          </p:nvSpPr>
          <p:spPr>
            <a:xfrm rot="10800000">
              <a:off x="5202943" y="260467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36FE5693-FD6F-43E3-9896-C2A69F719772}"/>
                </a:ext>
              </a:extLst>
            </p:cNvPr>
            <p:cNvSpPr/>
            <p:nvPr/>
          </p:nvSpPr>
          <p:spPr>
            <a:xfrm rot="10800000">
              <a:off x="5547442" y="260467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7157F74F-720A-4315-B99D-F588B7D0091B}"/>
                </a:ext>
              </a:extLst>
            </p:cNvPr>
            <p:cNvSpPr/>
            <p:nvPr/>
          </p:nvSpPr>
          <p:spPr>
            <a:xfrm rot="10800000">
              <a:off x="5912343" y="2604674"/>
              <a:ext cx="126000" cy="1260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>
              <a:extLst>
                <a:ext uri="{FF2B5EF4-FFF2-40B4-BE49-F238E27FC236}">
                  <a16:creationId xmlns:a16="http://schemas.microsoft.com/office/drawing/2014/main" id="{429307C4-64D3-4DC8-ADD8-534B7386EE4C}"/>
                </a:ext>
              </a:extLst>
            </p:cNvPr>
            <p:cNvSpPr/>
            <p:nvPr/>
          </p:nvSpPr>
          <p:spPr>
            <a:xfrm rot="10800000">
              <a:off x="6266748" y="260467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C46A3AA9-36AC-4135-80EE-89DA9F8FB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6688" y="2859940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B0D44ABB-A593-441D-A0CF-0AF9878E8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6688" y="3152101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F490B054-973E-43F9-A5E3-CAB82CE57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6688" y="3444262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15951342-6452-410E-981C-518EB0A5D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6688" y="3736423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CDE76FC-2DF4-4675-A787-9FD59891EA94}"/>
                </a:ext>
              </a:extLst>
            </p:cNvPr>
            <p:cNvSpPr txBox="1"/>
            <p:nvPr/>
          </p:nvSpPr>
          <p:spPr>
            <a:xfrm>
              <a:off x="4702044" y="2732085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D451FA3-D085-48F1-8322-5DD68B469E32}"/>
                </a:ext>
              </a:extLst>
            </p:cNvPr>
            <p:cNvSpPr txBox="1"/>
            <p:nvPr/>
          </p:nvSpPr>
          <p:spPr>
            <a:xfrm>
              <a:off x="4699223" y="303365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8C38BBE-D229-46E9-B0C1-B0464C12F7C0}"/>
                </a:ext>
              </a:extLst>
            </p:cNvPr>
            <p:cNvSpPr txBox="1"/>
            <p:nvPr/>
          </p:nvSpPr>
          <p:spPr>
            <a:xfrm>
              <a:off x="4696402" y="3335221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2F035A7-1AE8-4438-B539-6F3860F3FA69}"/>
                </a:ext>
              </a:extLst>
            </p:cNvPr>
            <p:cNvSpPr txBox="1"/>
            <p:nvPr/>
          </p:nvSpPr>
          <p:spPr>
            <a:xfrm>
              <a:off x="4693582" y="363678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59EF90DF-2926-4155-B053-2BF234EBC2F6}"/>
                </a:ext>
              </a:extLst>
            </p:cNvPr>
            <p:cNvSpPr/>
            <p:nvPr/>
          </p:nvSpPr>
          <p:spPr>
            <a:xfrm>
              <a:off x="5106819" y="272964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1173D3D-C783-4FCE-A004-1124A57640C4}"/>
                </a:ext>
              </a:extLst>
            </p:cNvPr>
            <p:cNvSpPr/>
            <p:nvPr/>
          </p:nvSpPr>
          <p:spPr>
            <a:xfrm>
              <a:off x="5456390" y="272964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9112AA7B-D691-4311-9EB4-21B567ED796D}"/>
                </a:ext>
              </a:extLst>
            </p:cNvPr>
            <p:cNvSpPr/>
            <p:nvPr/>
          </p:nvSpPr>
          <p:spPr>
            <a:xfrm>
              <a:off x="5805962" y="272964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F837077C-D34F-41B9-A735-1D102CEE12F2}"/>
                </a:ext>
              </a:extLst>
            </p:cNvPr>
            <p:cNvSpPr/>
            <p:nvPr/>
          </p:nvSpPr>
          <p:spPr>
            <a:xfrm>
              <a:off x="6155532" y="272964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B6DBB10-28FB-4B12-9DEB-71F706A267D7}"/>
                </a:ext>
              </a:extLst>
            </p:cNvPr>
            <p:cNvSpPr/>
            <p:nvPr/>
          </p:nvSpPr>
          <p:spPr>
            <a:xfrm>
              <a:off x="5106819" y="302921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CFD76B2-AD4A-4929-B27D-6019342B5C7C}"/>
                </a:ext>
              </a:extLst>
            </p:cNvPr>
            <p:cNvSpPr/>
            <p:nvPr/>
          </p:nvSpPr>
          <p:spPr>
            <a:xfrm>
              <a:off x="5456390" y="302921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14F237F4-374B-42A5-B3A6-35C1186376FA}"/>
                </a:ext>
              </a:extLst>
            </p:cNvPr>
            <p:cNvSpPr/>
            <p:nvPr/>
          </p:nvSpPr>
          <p:spPr>
            <a:xfrm>
              <a:off x="5805962" y="302921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49282A91-2564-4288-A4A2-957264FDDAD9}"/>
                </a:ext>
              </a:extLst>
            </p:cNvPr>
            <p:cNvSpPr/>
            <p:nvPr/>
          </p:nvSpPr>
          <p:spPr>
            <a:xfrm>
              <a:off x="6155532" y="302921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864D198-B75B-4001-B5C6-686FCF70BAFC}"/>
                </a:ext>
              </a:extLst>
            </p:cNvPr>
            <p:cNvSpPr/>
            <p:nvPr/>
          </p:nvSpPr>
          <p:spPr>
            <a:xfrm>
              <a:off x="5087008" y="332878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FA6C02F-6BED-4DDD-A16E-006F6734E23E}"/>
                </a:ext>
              </a:extLst>
            </p:cNvPr>
            <p:cNvSpPr/>
            <p:nvPr/>
          </p:nvSpPr>
          <p:spPr>
            <a:xfrm>
              <a:off x="5456390" y="332878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45F5446-BBA8-46F4-811E-B197830469EC}"/>
                </a:ext>
              </a:extLst>
            </p:cNvPr>
            <p:cNvSpPr/>
            <p:nvPr/>
          </p:nvSpPr>
          <p:spPr>
            <a:xfrm>
              <a:off x="5805962" y="332878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3800C93A-B21E-4085-8DF4-3DAC30217611}"/>
                </a:ext>
              </a:extLst>
            </p:cNvPr>
            <p:cNvSpPr/>
            <p:nvPr/>
          </p:nvSpPr>
          <p:spPr>
            <a:xfrm>
              <a:off x="6155532" y="332878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4A2C24C9-D009-4CDC-9E51-E5B1DD26929B}"/>
                </a:ext>
              </a:extLst>
            </p:cNvPr>
            <p:cNvSpPr/>
            <p:nvPr/>
          </p:nvSpPr>
          <p:spPr>
            <a:xfrm>
              <a:off x="5106819" y="362836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9B08E13-CD82-4256-800D-6579BA066193}"/>
                </a:ext>
              </a:extLst>
            </p:cNvPr>
            <p:cNvSpPr/>
            <p:nvPr/>
          </p:nvSpPr>
          <p:spPr>
            <a:xfrm>
              <a:off x="5456390" y="362836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0918382C-4B71-423F-9B22-5E3ABAA761DC}"/>
                </a:ext>
              </a:extLst>
            </p:cNvPr>
            <p:cNvSpPr/>
            <p:nvPr/>
          </p:nvSpPr>
          <p:spPr>
            <a:xfrm>
              <a:off x="5805962" y="362836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FD870A90-2A0B-4E12-9AE4-F62DD6F42DBC}"/>
                </a:ext>
              </a:extLst>
            </p:cNvPr>
            <p:cNvSpPr/>
            <p:nvPr/>
          </p:nvSpPr>
          <p:spPr>
            <a:xfrm>
              <a:off x="6155532" y="362836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9C9D45E6-AD8F-4CA2-A4B6-94C20FA002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721" y="2512134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47A5DFFD-C24E-43FF-A4FF-B13BB0909AF6}"/>
                </a:ext>
              </a:extLst>
            </p:cNvPr>
            <p:cNvCxnSpPr>
              <a:cxnSpLocks/>
            </p:cNvCxnSpPr>
            <p:nvPr/>
          </p:nvCxnSpPr>
          <p:spPr>
            <a:xfrm>
              <a:off x="7586646" y="2512134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980FC8BD-A36A-43C6-B69A-A9ED429F7411}"/>
                </a:ext>
              </a:extLst>
            </p:cNvPr>
            <p:cNvCxnSpPr>
              <a:cxnSpLocks/>
            </p:cNvCxnSpPr>
            <p:nvPr/>
          </p:nvCxnSpPr>
          <p:spPr>
            <a:xfrm>
              <a:off x="7942479" y="2512134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6D48E8FC-9286-44C4-8836-C260C567F12F}"/>
                </a:ext>
              </a:extLst>
            </p:cNvPr>
            <p:cNvCxnSpPr>
              <a:cxnSpLocks/>
            </p:cNvCxnSpPr>
            <p:nvPr/>
          </p:nvCxnSpPr>
          <p:spPr>
            <a:xfrm>
              <a:off x="8298310" y="2512134"/>
              <a:ext cx="0" cy="127476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017BABD-9A95-4028-BB9E-7008867E5E2E}"/>
                </a:ext>
              </a:extLst>
            </p:cNvPr>
            <p:cNvSpPr txBox="1"/>
            <p:nvPr/>
          </p:nvSpPr>
          <p:spPr>
            <a:xfrm>
              <a:off x="7109316" y="2265149"/>
              <a:ext cx="306301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6A8B21B-18E9-46CA-8888-0B2A770BAE88}"/>
                </a:ext>
              </a:extLst>
            </p:cNvPr>
            <p:cNvSpPr txBox="1"/>
            <p:nvPr/>
          </p:nvSpPr>
          <p:spPr>
            <a:xfrm>
              <a:off x="7452519" y="22651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AFE3AD8-8FE4-4597-A392-5DF5E3BA75F0}"/>
                </a:ext>
              </a:extLst>
            </p:cNvPr>
            <p:cNvSpPr txBox="1"/>
            <p:nvPr/>
          </p:nvSpPr>
          <p:spPr>
            <a:xfrm>
              <a:off x="7795722" y="226514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31141DD-094B-4B3C-B6E8-2A9E84ED8969}"/>
                </a:ext>
              </a:extLst>
            </p:cNvPr>
            <p:cNvSpPr txBox="1"/>
            <p:nvPr/>
          </p:nvSpPr>
          <p:spPr>
            <a:xfrm>
              <a:off x="8138926" y="226514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이등변 삼각형 142">
              <a:extLst>
                <a:ext uri="{FF2B5EF4-FFF2-40B4-BE49-F238E27FC236}">
                  <a16:creationId xmlns:a16="http://schemas.microsoft.com/office/drawing/2014/main" id="{11B691B9-16E9-4589-B8C8-CA519D046F3C}"/>
                </a:ext>
              </a:extLst>
            </p:cNvPr>
            <p:cNvSpPr/>
            <p:nvPr/>
          </p:nvSpPr>
          <p:spPr>
            <a:xfrm rot="10800000">
              <a:off x="7183221" y="258941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54E0E540-633C-45BA-93F7-D8CDE644F2A1}"/>
                </a:ext>
              </a:extLst>
            </p:cNvPr>
            <p:cNvSpPr/>
            <p:nvPr/>
          </p:nvSpPr>
          <p:spPr>
            <a:xfrm rot="10800000">
              <a:off x="7527720" y="258941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4806B163-68FA-4822-99B4-C8D08DD55287}"/>
                </a:ext>
              </a:extLst>
            </p:cNvPr>
            <p:cNvSpPr/>
            <p:nvPr/>
          </p:nvSpPr>
          <p:spPr>
            <a:xfrm rot="10800000">
              <a:off x="7892621" y="258941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3F029856-DCEC-47B9-8897-2F2C0CF97924}"/>
                </a:ext>
              </a:extLst>
            </p:cNvPr>
            <p:cNvSpPr/>
            <p:nvPr/>
          </p:nvSpPr>
          <p:spPr>
            <a:xfrm rot="10800000">
              <a:off x="8247026" y="2589414"/>
              <a:ext cx="126000" cy="1260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61495117-B4B9-42A2-ACA4-913E1681C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6966" y="2844680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AA34AA9-3AA0-4378-AE9C-3AD7C6387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6966" y="3136840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EB606125-6106-4F94-ACD9-1252955CA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6966" y="3429001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C0C09EB2-6DC6-4BEA-A1F7-45BCF7552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6966" y="3721163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1E0D06B-1D42-430C-B2F7-FA6F452A02C9}"/>
                </a:ext>
              </a:extLst>
            </p:cNvPr>
            <p:cNvSpPr txBox="1"/>
            <p:nvPr/>
          </p:nvSpPr>
          <p:spPr>
            <a:xfrm>
              <a:off x="6682322" y="2716825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C4E7ADF-6643-484F-887B-229316750A80}"/>
                </a:ext>
              </a:extLst>
            </p:cNvPr>
            <p:cNvSpPr txBox="1"/>
            <p:nvPr/>
          </p:nvSpPr>
          <p:spPr>
            <a:xfrm>
              <a:off x="6679501" y="3018392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5B7269F-9105-4A44-848A-4805783A5234}"/>
                </a:ext>
              </a:extLst>
            </p:cNvPr>
            <p:cNvSpPr txBox="1"/>
            <p:nvPr/>
          </p:nvSpPr>
          <p:spPr>
            <a:xfrm>
              <a:off x="6676680" y="3319961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7C21D1B-B8D6-4FAE-BAD5-E78003D2158E}"/>
                </a:ext>
              </a:extLst>
            </p:cNvPr>
            <p:cNvSpPr txBox="1"/>
            <p:nvPr/>
          </p:nvSpPr>
          <p:spPr>
            <a:xfrm>
              <a:off x="6673860" y="3621528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AB91190-B673-470F-8026-5EAFD1CAF707}"/>
                </a:ext>
              </a:extLst>
            </p:cNvPr>
            <p:cNvSpPr/>
            <p:nvPr/>
          </p:nvSpPr>
          <p:spPr>
            <a:xfrm>
              <a:off x="7087097" y="271438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52989D76-9291-4D06-BDC2-0FD768951600}"/>
                </a:ext>
              </a:extLst>
            </p:cNvPr>
            <p:cNvSpPr/>
            <p:nvPr/>
          </p:nvSpPr>
          <p:spPr>
            <a:xfrm>
              <a:off x="7436668" y="271438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7C57348-5B36-41A9-84CD-562973BFE090}"/>
                </a:ext>
              </a:extLst>
            </p:cNvPr>
            <p:cNvSpPr/>
            <p:nvPr/>
          </p:nvSpPr>
          <p:spPr>
            <a:xfrm>
              <a:off x="7786240" y="271438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A2B6334A-9550-4579-944D-F10EDB3432C4}"/>
                </a:ext>
              </a:extLst>
            </p:cNvPr>
            <p:cNvSpPr/>
            <p:nvPr/>
          </p:nvSpPr>
          <p:spPr>
            <a:xfrm>
              <a:off x="8135811" y="271438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34AA9263-1C82-4C18-85B2-F55B3FB6240A}"/>
                </a:ext>
              </a:extLst>
            </p:cNvPr>
            <p:cNvSpPr/>
            <p:nvPr/>
          </p:nvSpPr>
          <p:spPr>
            <a:xfrm>
              <a:off x="7087097" y="301395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028E4EC-B7D0-45AD-9A83-F94385868BCE}"/>
                </a:ext>
              </a:extLst>
            </p:cNvPr>
            <p:cNvSpPr/>
            <p:nvPr/>
          </p:nvSpPr>
          <p:spPr>
            <a:xfrm>
              <a:off x="7436668" y="301395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54E379C-9D85-40D0-9BE2-A99C90AA11DC}"/>
                </a:ext>
              </a:extLst>
            </p:cNvPr>
            <p:cNvSpPr/>
            <p:nvPr/>
          </p:nvSpPr>
          <p:spPr>
            <a:xfrm>
              <a:off x="7786240" y="301395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45AB379-247C-442C-966D-DF84C07689AF}"/>
                </a:ext>
              </a:extLst>
            </p:cNvPr>
            <p:cNvSpPr/>
            <p:nvPr/>
          </p:nvSpPr>
          <p:spPr>
            <a:xfrm>
              <a:off x="8135811" y="301395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55FE02E5-81DC-482E-B57B-13D952F7CB43}"/>
                </a:ext>
              </a:extLst>
            </p:cNvPr>
            <p:cNvSpPr/>
            <p:nvPr/>
          </p:nvSpPr>
          <p:spPr>
            <a:xfrm>
              <a:off x="7067286" y="331353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2665218-3C2F-45E2-9C8D-C411E43540AD}"/>
                </a:ext>
              </a:extLst>
            </p:cNvPr>
            <p:cNvSpPr/>
            <p:nvPr/>
          </p:nvSpPr>
          <p:spPr>
            <a:xfrm>
              <a:off x="7436668" y="331353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8C9C904-BE5E-4BF6-858B-AEE387ECEC5D}"/>
                </a:ext>
              </a:extLst>
            </p:cNvPr>
            <p:cNvSpPr/>
            <p:nvPr/>
          </p:nvSpPr>
          <p:spPr>
            <a:xfrm>
              <a:off x="7786240" y="331353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2E21415A-77B4-4B8E-BB9D-DB79A0EED7E1}"/>
                </a:ext>
              </a:extLst>
            </p:cNvPr>
            <p:cNvSpPr/>
            <p:nvPr/>
          </p:nvSpPr>
          <p:spPr>
            <a:xfrm>
              <a:off x="8135811" y="331353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30B16C9F-9573-4731-B2A6-B5FC64C05827}"/>
                </a:ext>
              </a:extLst>
            </p:cNvPr>
            <p:cNvSpPr/>
            <p:nvPr/>
          </p:nvSpPr>
          <p:spPr>
            <a:xfrm>
              <a:off x="7087097" y="361310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9A036480-5683-4EF2-A531-62FB06EAC03D}"/>
                </a:ext>
              </a:extLst>
            </p:cNvPr>
            <p:cNvSpPr/>
            <p:nvPr/>
          </p:nvSpPr>
          <p:spPr>
            <a:xfrm>
              <a:off x="7436668" y="361310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36B9163E-E867-479F-B9A4-6B5B937FD40B}"/>
                </a:ext>
              </a:extLst>
            </p:cNvPr>
            <p:cNvSpPr/>
            <p:nvPr/>
          </p:nvSpPr>
          <p:spPr>
            <a:xfrm>
              <a:off x="7786240" y="361310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64C6E0C5-526A-47E4-AFCF-FCCAF152C370}"/>
                </a:ext>
              </a:extLst>
            </p:cNvPr>
            <p:cNvSpPr/>
            <p:nvPr/>
          </p:nvSpPr>
          <p:spPr>
            <a:xfrm>
              <a:off x="8135811" y="361310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556ECACB-D342-4588-A4D9-19BB1B491B47}"/>
                </a:ext>
              </a:extLst>
            </p:cNvPr>
            <p:cNvCxnSpPr>
              <a:cxnSpLocks/>
            </p:cNvCxnSpPr>
            <p:nvPr/>
          </p:nvCxnSpPr>
          <p:spPr>
            <a:xfrm>
              <a:off x="1270825" y="4436685"/>
              <a:ext cx="0" cy="127476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3C26C02A-E632-40E6-8FD5-8265B46D35D1}"/>
                </a:ext>
              </a:extLst>
            </p:cNvPr>
            <p:cNvCxnSpPr>
              <a:cxnSpLocks/>
            </p:cNvCxnSpPr>
            <p:nvPr/>
          </p:nvCxnSpPr>
          <p:spPr>
            <a:xfrm>
              <a:off x="1616751" y="4436685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8630A02E-ADA1-4B90-B54D-BB893B7AED4B}"/>
                </a:ext>
              </a:extLst>
            </p:cNvPr>
            <p:cNvCxnSpPr>
              <a:cxnSpLocks/>
            </p:cNvCxnSpPr>
            <p:nvPr/>
          </p:nvCxnSpPr>
          <p:spPr>
            <a:xfrm>
              <a:off x="1972583" y="4436685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6A78B22-6FF6-4314-AD6F-045A6D3CF6C0}"/>
                </a:ext>
              </a:extLst>
            </p:cNvPr>
            <p:cNvCxnSpPr>
              <a:cxnSpLocks/>
            </p:cNvCxnSpPr>
            <p:nvPr/>
          </p:nvCxnSpPr>
          <p:spPr>
            <a:xfrm>
              <a:off x="2328414" y="4436685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2C80B55-362D-4354-9BCD-ED384C3F43C8}"/>
                </a:ext>
              </a:extLst>
            </p:cNvPr>
            <p:cNvSpPr txBox="1"/>
            <p:nvPr/>
          </p:nvSpPr>
          <p:spPr>
            <a:xfrm>
              <a:off x="1139419" y="4143893"/>
              <a:ext cx="233246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8CFAF41-607E-4DC3-BDE0-43AB75FE1BB4}"/>
                </a:ext>
              </a:extLst>
            </p:cNvPr>
            <p:cNvSpPr txBox="1"/>
            <p:nvPr/>
          </p:nvSpPr>
          <p:spPr>
            <a:xfrm>
              <a:off x="1482623" y="414389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31ABE82-56C2-407E-AE21-966E93DDF661}"/>
                </a:ext>
              </a:extLst>
            </p:cNvPr>
            <p:cNvSpPr txBox="1"/>
            <p:nvPr/>
          </p:nvSpPr>
          <p:spPr>
            <a:xfrm>
              <a:off x="1825826" y="414389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018BCF-3FA4-46EA-8504-9D7A2E635488}"/>
                </a:ext>
              </a:extLst>
            </p:cNvPr>
            <p:cNvSpPr txBox="1"/>
            <p:nvPr/>
          </p:nvSpPr>
          <p:spPr>
            <a:xfrm>
              <a:off x="2169030" y="414389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이등변 삼각형 178">
              <a:extLst>
                <a:ext uri="{FF2B5EF4-FFF2-40B4-BE49-F238E27FC236}">
                  <a16:creationId xmlns:a16="http://schemas.microsoft.com/office/drawing/2014/main" id="{6D552E79-6B61-4DCE-BEC5-8DC0A526E01C}"/>
                </a:ext>
              </a:extLst>
            </p:cNvPr>
            <p:cNvSpPr/>
            <p:nvPr/>
          </p:nvSpPr>
          <p:spPr>
            <a:xfrm rot="10800000">
              <a:off x="1213324" y="4513965"/>
              <a:ext cx="126000" cy="1260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이등변 삼각형 179">
              <a:extLst>
                <a:ext uri="{FF2B5EF4-FFF2-40B4-BE49-F238E27FC236}">
                  <a16:creationId xmlns:a16="http://schemas.microsoft.com/office/drawing/2014/main" id="{4F3D624E-4185-4757-B321-F1BC9F98A909}"/>
                </a:ext>
              </a:extLst>
            </p:cNvPr>
            <p:cNvSpPr/>
            <p:nvPr/>
          </p:nvSpPr>
          <p:spPr>
            <a:xfrm rot="10800000">
              <a:off x="1557824" y="4513965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>
              <a:extLst>
                <a:ext uri="{FF2B5EF4-FFF2-40B4-BE49-F238E27FC236}">
                  <a16:creationId xmlns:a16="http://schemas.microsoft.com/office/drawing/2014/main" id="{5FDC1A64-5CF1-410F-85BF-8128C1615AE1}"/>
                </a:ext>
              </a:extLst>
            </p:cNvPr>
            <p:cNvSpPr/>
            <p:nvPr/>
          </p:nvSpPr>
          <p:spPr>
            <a:xfrm rot="10800000">
              <a:off x="1911002" y="4513965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이등변 삼각형 181">
              <a:extLst>
                <a:ext uri="{FF2B5EF4-FFF2-40B4-BE49-F238E27FC236}">
                  <a16:creationId xmlns:a16="http://schemas.microsoft.com/office/drawing/2014/main" id="{DE8ABEE3-27B6-48F7-B6CF-C6E1C195B661}"/>
                </a:ext>
              </a:extLst>
            </p:cNvPr>
            <p:cNvSpPr/>
            <p:nvPr/>
          </p:nvSpPr>
          <p:spPr>
            <a:xfrm rot="10800000">
              <a:off x="2277130" y="4513965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DF18418-B68B-4D1A-A36C-62536D673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070" y="4769233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95162637-10A5-4BF9-B563-663617D5A1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070" y="5061394"/>
              <a:ext cx="1370958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2AF516BE-DCB5-4F1C-AFA2-BFD832B2C0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070" y="5353555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238722B4-51FD-4377-8DEF-B5AE21886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070" y="5645716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EE4B55C-69A4-435E-8358-227ABD25D8E7}"/>
                </a:ext>
              </a:extLst>
            </p:cNvPr>
            <p:cNvSpPr txBox="1"/>
            <p:nvPr/>
          </p:nvSpPr>
          <p:spPr>
            <a:xfrm>
              <a:off x="712425" y="4641376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B8A6339-4228-4E40-9BF7-69D0DE37CA92}"/>
                </a:ext>
              </a:extLst>
            </p:cNvPr>
            <p:cNvSpPr txBox="1"/>
            <p:nvPr/>
          </p:nvSpPr>
          <p:spPr>
            <a:xfrm>
              <a:off x="709605" y="4942945"/>
              <a:ext cx="262153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C4E3A25-2113-4164-9B44-3BB2B0858C41}"/>
                </a:ext>
              </a:extLst>
            </p:cNvPr>
            <p:cNvSpPr txBox="1"/>
            <p:nvPr/>
          </p:nvSpPr>
          <p:spPr>
            <a:xfrm>
              <a:off x="706785" y="524451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8B6B7E0-EDF2-445A-B481-D8183D23FB20}"/>
                </a:ext>
              </a:extLst>
            </p:cNvPr>
            <p:cNvSpPr txBox="1"/>
            <p:nvPr/>
          </p:nvSpPr>
          <p:spPr>
            <a:xfrm>
              <a:off x="703964" y="5546081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DF2F7FB-C1A7-40E2-B119-89B17D52B8B0}"/>
                </a:ext>
              </a:extLst>
            </p:cNvPr>
            <p:cNvSpPr/>
            <p:nvPr/>
          </p:nvSpPr>
          <p:spPr>
            <a:xfrm>
              <a:off x="1117202" y="463894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4395A13B-295D-4F51-8FF2-10837927A969}"/>
                </a:ext>
              </a:extLst>
            </p:cNvPr>
            <p:cNvSpPr/>
            <p:nvPr/>
          </p:nvSpPr>
          <p:spPr>
            <a:xfrm>
              <a:off x="1466772" y="463894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5CBB2901-F622-4C9E-B509-4D50F5ECB5FD}"/>
                </a:ext>
              </a:extLst>
            </p:cNvPr>
            <p:cNvSpPr/>
            <p:nvPr/>
          </p:nvSpPr>
          <p:spPr>
            <a:xfrm>
              <a:off x="1816344" y="463894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671B1A8-5868-4AB5-BB5E-55767975E1A7}"/>
                </a:ext>
              </a:extLst>
            </p:cNvPr>
            <p:cNvSpPr/>
            <p:nvPr/>
          </p:nvSpPr>
          <p:spPr>
            <a:xfrm>
              <a:off x="2165915" y="463894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5ACF027E-B203-4454-BFB1-BC9F0A2299DC}"/>
                </a:ext>
              </a:extLst>
            </p:cNvPr>
            <p:cNvSpPr/>
            <p:nvPr/>
          </p:nvSpPr>
          <p:spPr>
            <a:xfrm>
              <a:off x="1117202" y="4938511"/>
              <a:ext cx="304225" cy="2605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A4F29F4C-177D-49A0-86F5-D212EB09D4DC}"/>
                </a:ext>
              </a:extLst>
            </p:cNvPr>
            <p:cNvSpPr/>
            <p:nvPr/>
          </p:nvSpPr>
          <p:spPr>
            <a:xfrm>
              <a:off x="1466772" y="493851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5B357DB6-2B7B-4458-95D9-AE3F0571100C}"/>
                </a:ext>
              </a:extLst>
            </p:cNvPr>
            <p:cNvSpPr/>
            <p:nvPr/>
          </p:nvSpPr>
          <p:spPr>
            <a:xfrm>
              <a:off x="1816344" y="493851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FEA0505-FC91-4686-AA9D-157C0B6C96C9}"/>
                </a:ext>
              </a:extLst>
            </p:cNvPr>
            <p:cNvSpPr/>
            <p:nvPr/>
          </p:nvSpPr>
          <p:spPr>
            <a:xfrm>
              <a:off x="2165915" y="493851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1D948D03-FDF8-489F-9E1F-839C035933F5}"/>
                </a:ext>
              </a:extLst>
            </p:cNvPr>
            <p:cNvSpPr/>
            <p:nvPr/>
          </p:nvSpPr>
          <p:spPr>
            <a:xfrm>
              <a:off x="1097390" y="523808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7BE85285-A628-4907-A470-FC096C655AB5}"/>
                </a:ext>
              </a:extLst>
            </p:cNvPr>
            <p:cNvSpPr/>
            <p:nvPr/>
          </p:nvSpPr>
          <p:spPr>
            <a:xfrm>
              <a:off x="1466772" y="523808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20648178-6655-47BF-B203-5A015F62F17D}"/>
                </a:ext>
              </a:extLst>
            </p:cNvPr>
            <p:cNvSpPr/>
            <p:nvPr/>
          </p:nvSpPr>
          <p:spPr>
            <a:xfrm>
              <a:off x="1816344" y="523808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6793B076-ABFF-4B32-96E3-D104542AF268}"/>
                </a:ext>
              </a:extLst>
            </p:cNvPr>
            <p:cNvSpPr/>
            <p:nvPr/>
          </p:nvSpPr>
          <p:spPr>
            <a:xfrm>
              <a:off x="2165915" y="523808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AC630DC2-960F-4C15-9932-AF6939E63011}"/>
                </a:ext>
              </a:extLst>
            </p:cNvPr>
            <p:cNvSpPr/>
            <p:nvPr/>
          </p:nvSpPr>
          <p:spPr>
            <a:xfrm>
              <a:off x="1117202" y="5537652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7562F519-AE22-420C-9207-3FB94C08C810}"/>
                </a:ext>
              </a:extLst>
            </p:cNvPr>
            <p:cNvSpPr/>
            <p:nvPr/>
          </p:nvSpPr>
          <p:spPr>
            <a:xfrm>
              <a:off x="1466772" y="5537652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8931ED9C-3CA9-4690-BAF5-B03D02DA3E35}"/>
                </a:ext>
              </a:extLst>
            </p:cNvPr>
            <p:cNvSpPr/>
            <p:nvPr/>
          </p:nvSpPr>
          <p:spPr>
            <a:xfrm>
              <a:off x="1816344" y="5537652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A8702EF5-CC98-4330-97B0-C2A632644E1D}"/>
                </a:ext>
              </a:extLst>
            </p:cNvPr>
            <p:cNvSpPr/>
            <p:nvPr/>
          </p:nvSpPr>
          <p:spPr>
            <a:xfrm>
              <a:off x="2165915" y="5537653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96C07A93-6461-4520-9542-F7656E24993F}"/>
                </a:ext>
              </a:extLst>
            </p:cNvPr>
            <p:cNvCxnSpPr>
              <a:cxnSpLocks/>
            </p:cNvCxnSpPr>
            <p:nvPr/>
          </p:nvCxnSpPr>
          <p:spPr>
            <a:xfrm>
              <a:off x="3251580" y="4436687"/>
              <a:ext cx="0" cy="127476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67795968-23EA-4A6F-B82D-7B1D5D09417D}"/>
                </a:ext>
              </a:extLst>
            </p:cNvPr>
            <p:cNvCxnSpPr>
              <a:cxnSpLocks/>
            </p:cNvCxnSpPr>
            <p:nvPr/>
          </p:nvCxnSpPr>
          <p:spPr>
            <a:xfrm>
              <a:off x="3597505" y="4436687"/>
              <a:ext cx="0" cy="1274764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EC707AC3-E109-4A19-B680-87094A4CCEA4}"/>
                </a:ext>
              </a:extLst>
            </p:cNvPr>
            <p:cNvCxnSpPr>
              <a:cxnSpLocks/>
            </p:cNvCxnSpPr>
            <p:nvPr/>
          </p:nvCxnSpPr>
          <p:spPr>
            <a:xfrm>
              <a:off x="3953337" y="4436687"/>
              <a:ext cx="0" cy="127476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00FE4F8D-B174-4775-ADF0-C4FF383656CA}"/>
                </a:ext>
              </a:extLst>
            </p:cNvPr>
            <p:cNvCxnSpPr>
              <a:cxnSpLocks/>
            </p:cNvCxnSpPr>
            <p:nvPr/>
          </p:nvCxnSpPr>
          <p:spPr>
            <a:xfrm>
              <a:off x="4309169" y="4436687"/>
              <a:ext cx="0" cy="127476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3FE58A1-134A-4F12-B98E-0AB70E18F976}"/>
                </a:ext>
              </a:extLst>
            </p:cNvPr>
            <p:cNvSpPr txBox="1"/>
            <p:nvPr/>
          </p:nvSpPr>
          <p:spPr>
            <a:xfrm>
              <a:off x="3120175" y="4143893"/>
              <a:ext cx="306301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61A09A2-57C4-4168-B7BA-AE544271F20D}"/>
                </a:ext>
              </a:extLst>
            </p:cNvPr>
            <p:cNvSpPr txBox="1"/>
            <p:nvPr/>
          </p:nvSpPr>
          <p:spPr>
            <a:xfrm>
              <a:off x="3463379" y="414389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780C6D9-8970-474D-A670-D220BC2D484E}"/>
                </a:ext>
              </a:extLst>
            </p:cNvPr>
            <p:cNvSpPr txBox="1"/>
            <p:nvPr/>
          </p:nvSpPr>
          <p:spPr>
            <a:xfrm>
              <a:off x="3806581" y="414389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6FCA5F0-4EDB-4738-B7F8-B5B68C0D9B0E}"/>
                </a:ext>
              </a:extLst>
            </p:cNvPr>
            <p:cNvSpPr txBox="1"/>
            <p:nvPr/>
          </p:nvSpPr>
          <p:spPr>
            <a:xfrm>
              <a:off x="4149785" y="414389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이등변 삼각형 214">
              <a:extLst>
                <a:ext uri="{FF2B5EF4-FFF2-40B4-BE49-F238E27FC236}">
                  <a16:creationId xmlns:a16="http://schemas.microsoft.com/office/drawing/2014/main" id="{078E3BA4-8B54-4044-AFA0-782594A5C7BA}"/>
                </a:ext>
              </a:extLst>
            </p:cNvPr>
            <p:cNvSpPr/>
            <p:nvPr/>
          </p:nvSpPr>
          <p:spPr>
            <a:xfrm rot="10800000">
              <a:off x="3194080" y="451396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이등변 삼각형 215">
              <a:extLst>
                <a:ext uri="{FF2B5EF4-FFF2-40B4-BE49-F238E27FC236}">
                  <a16:creationId xmlns:a16="http://schemas.microsoft.com/office/drawing/2014/main" id="{865E3C2E-5C59-4ED8-9864-7593F08BE060}"/>
                </a:ext>
              </a:extLst>
            </p:cNvPr>
            <p:cNvSpPr/>
            <p:nvPr/>
          </p:nvSpPr>
          <p:spPr>
            <a:xfrm rot="10800000">
              <a:off x="3538579" y="4513964"/>
              <a:ext cx="126000" cy="1260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이등변 삼각형 216">
              <a:extLst>
                <a:ext uri="{FF2B5EF4-FFF2-40B4-BE49-F238E27FC236}">
                  <a16:creationId xmlns:a16="http://schemas.microsoft.com/office/drawing/2014/main" id="{C23208DE-3A34-4BA0-A798-771C468D20EC}"/>
                </a:ext>
              </a:extLst>
            </p:cNvPr>
            <p:cNvSpPr/>
            <p:nvPr/>
          </p:nvSpPr>
          <p:spPr>
            <a:xfrm rot="10800000">
              <a:off x="3891757" y="451396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이등변 삼각형 217">
              <a:extLst>
                <a:ext uri="{FF2B5EF4-FFF2-40B4-BE49-F238E27FC236}">
                  <a16:creationId xmlns:a16="http://schemas.microsoft.com/office/drawing/2014/main" id="{0529EC6C-0ADF-487B-BB85-36A20F7B3E1D}"/>
                </a:ext>
              </a:extLst>
            </p:cNvPr>
            <p:cNvSpPr/>
            <p:nvPr/>
          </p:nvSpPr>
          <p:spPr>
            <a:xfrm rot="10800000">
              <a:off x="4257886" y="4513964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FC55DA45-9581-4E80-9A58-2D31F7753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7826" y="4769230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화살표 연결선 219">
              <a:extLst>
                <a:ext uri="{FF2B5EF4-FFF2-40B4-BE49-F238E27FC236}">
                  <a16:creationId xmlns:a16="http://schemas.microsoft.com/office/drawing/2014/main" id="{CA2E1969-A1D0-413D-A4B2-EB8675FC6D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7826" y="5061391"/>
              <a:ext cx="1370958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화살표 연결선 220">
              <a:extLst>
                <a:ext uri="{FF2B5EF4-FFF2-40B4-BE49-F238E27FC236}">
                  <a16:creationId xmlns:a16="http://schemas.microsoft.com/office/drawing/2014/main" id="{783F5AD8-584C-43BC-9A7C-CFF9C2705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7826" y="5353553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D861E6F3-1A3F-473F-A8D3-D20C43920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7826" y="5645713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AEB1D1E-E50E-4EDC-B0B5-6A8335F2F73C}"/>
                </a:ext>
              </a:extLst>
            </p:cNvPr>
            <p:cNvSpPr txBox="1"/>
            <p:nvPr/>
          </p:nvSpPr>
          <p:spPr>
            <a:xfrm>
              <a:off x="2693181" y="4641375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FE33128-B85B-40B2-8965-6A2204007CE8}"/>
                </a:ext>
              </a:extLst>
            </p:cNvPr>
            <p:cNvSpPr txBox="1"/>
            <p:nvPr/>
          </p:nvSpPr>
          <p:spPr>
            <a:xfrm>
              <a:off x="2690361" y="4942943"/>
              <a:ext cx="262153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65D51AA7-BF52-46D7-A765-379589FBEB07}"/>
                </a:ext>
              </a:extLst>
            </p:cNvPr>
            <p:cNvSpPr txBox="1"/>
            <p:nvPr/>
          </p:nvSpPr>
          <p:spPr>
            <a:xfrm>
              <a:off x="2687539" y="5244510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7CB216D-939A-4E6E-A773-BB196E2B8DF9}"/>
                </a:ext>
              </a:extLst>
            </p:cNvPr>
            <p:cNvSpPr txBox="1"/>
            <p:nvPr/>
          </p:nvSpPr>
          <p:spPr>
            <a:xfrm>
              <a:off x="2684719" y="5546078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4D1EF0B-E91D-4803-AEDA-C72F785C48A1}"/>
                </a:ext>
              </a:extLst>
            </p:cNvPr>
            <p:cNvSpPr/>
            <p:nvPr/>
          </p:nvSpPr>
          <p:spPr>
            <a:xfrm>
              <a:off x="3097956" y="463893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7088E01-CBB2-4578-BE3E-CABBEA5D9B0B}"/>
                </a:ext>
              </a:extLst>
            </p:cNvPr>
            <p:cNvSpPr/>
            <p:nvPr/>
          </p:nvSpPr>
          <p:spPr>
            <a:xfrm>
              <a:off x="3447527" y="463893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DEA79F4-65A3-4ACC-97A1-C306920D0966}"/>
                </a:ext>
              </a:extLst>
            </p:cNvPr>
            <p:cNvSpPr/>
            <p:nvPr/>
          </p:nvSpPr>
          <p:spPr>
            <a:xfrm>
              <a:off x="3797100" y="463893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7AD523C9-BBCE-496B-A6A3-E232CAF62B3B}"/>
                </a:ext>
              </a:extLst>
            </p:cNvPr>
            <p:cNvSpPr/>
            <p:nvPr/>
          </p:nvSpPr>
          <p:spPr>
            <a:xfrm>
              <a:off x="4146670" y="463893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AF328385-3DF5-403F-A183-BE85A3A8D4F5}"/>
                </a:ext>
              </a:extLst>
            </p:cNvPr>
            <p:cNvSpPr/>
            <p:nvPr/>
          </p:nvSpPr>
          <p:spPr>
            <a:xfrm>
              <a:off x="3097956" y="493850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802053C0-3F12-45E0-83A1-8A49AD09CA3A}"/>
                </a:ext>
              </a:extLst>
            </p:cNvPr>
            <p:cNvSpPr/>
            <p:nvPr/>
          </p:nvSpPr>
          <p:spPr>
            <a:xfrm>
              <a:off x="3447527" y="4938508"/>
              <a:ext cx="304225" cy="2605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EF65AF6-C8E4-499A-B636-06A340604483}"/>
                </a:ext>
              </a:extLst>
            </p:cNvPr>
            <p:cNvSpPr/>
            <p:nvPr/>
          </p:nvSpPr>
          <p:spPr>
            <a:xfrm>
              <a:off x="3797100" y="493850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114E6FA3-AFCF-4735-B78E-E817843B45A1}"/>
                </a:ext>
              </a:extLst>
            </p:cNvPr>
            <p:cNvSpPr/>
            <p:nvPr/>
          </p:nvSpPr>
          <p:spPr>
            <a:xfrm>
              <a:off x="4146670" y="493850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0C7FE96A-32CE-47D1-9F52-C139A9866884}"/>
                </a:ext>
              </a:extLst>
            </p:cNvPr>
            <p:cNvSpPr/>
            <p:nvPr/>
          </p:nvSpPr>
          <p:spPr>
            <a:xfrm>
              <a:off x="3078146" y="52380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0559FF37-B1F8-4006-8889-AD9FE081486B}"/>
                </a:ext>
              </a:extLst>
            </p:cNvPr>
            <p:cNvSpPr/>
            <p:nvPr/>
          </p:nvSpPr>
          <p:spPr>
            <a:xfrm>
              <a:off x="3447527" y="52380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D81BEB42-728A-4C73-B3B8-8DA021271926}"/>
                </a:ext>
              </a:extLst>
            </p:cNvPr>
            <p:cNvSpPr/>
            <p:nvPr/>
          </p:nvSpPr>
          <p:spPr>
            <a:xfrm>
              <a:off x="3797100" y="52380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D65F18AC-D379-453F-A32E-0145D9AA162D}"/>
                </a:ext>
              </a:extLst>
            </p:cNvPr>
            <p:cNvSpPr/>
            <p:nvPr/>
          </p:nvSpPr>
          <p:spPr>
            <a:xfrm>
              <a:off x="4146670" y="523807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24D8E8D-1374-4F19-B35A-9BE957AA779E}"/>
                </a:ext>
              </a:extLst>
            </p:cNvPr>
            <p:cNvSpPr/>
            <p:nvPr/>
          </p:nvSpPr>
          <p:spPr>
            <a:xfrm>
              <a:off x="3097956" y="55376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1C4E5CD8-5270-4118-BA51-AFE48A6BBC32}"/>
                </a:ext>
              </a:extLst>
            </p:cNvPr>
            <p:cNvSpPr/>
            <p:nvPr/>
          </p:nvSpPr>
          <p:spPr>
            <a:xfrm>
              <a:off x="3447527" y="55376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7F84A8D6-E6BD-416B-A20C-D1E4B9F3DDA8}"/>
                </a:ext>
              </a:extLst>
            </p:cNvPr>
            <p:cNvSpPr/>
            <p:nvPr/>
          </p:nvSpPr>
          <p:spPr>
            <a:xfrm>
              <a:off x="3797100" y="55376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58AEF27D-F06E-460E-AD32-A692C1DAF13B}"/>
                </a:ext>
              </a:extLst>
            </p:cNvPr>
            <p:cNvSpPr/>
            <p:nvPr/>
          </p:nvSpPr>
          <p:spPr>
            <a:xfrm>
              <a:off x="4146671" y="553764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02585273-B666-4F01-BFDA-524972EAD9B0}"/>
                </a:ext>
              </a:extLst>
            </p:cNvPr>
            <p:cNvCxnSpPr>
              <a:cxnSpLocks/>
            </p:cNvCxnSpPr>
            <p:nvPr/>
          </p:nvCxnSpPr>
          <p:spPr>
            <a:xfrm>
              <a:off x="5231859" y="4421423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5268B2C3-40F4-4EE9-A73E-D776A98CF15D}"/>
                </a:ext>
              </a:extLst>
            </p:cNvPr>
            <p:cNvCxnSpPr>
              <a:cxnSpLocks/>
            </p:cNvCxnSpPr>
            <p:nvPr/>
          </p:nvCxnSpPr>
          <p:spPr>
            <a:xfrm>
              <a:off x="5577784" y="4421423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E1385D40-6B09-439E-B902-488304B29B65}"/>
                </a:ext>
              </a:extLst>
            </p:cNvPr>
            <p:cNvCxnSpPr>
              <a:cxnSpLocks/>
            </p:cNvCxnSpPr>
            <p:nvPr/>
          </p:nvCxnSpPr>
          <p:spPr>
            <a:xfrm>
              <a:off x="5933616" y="4421423"/>
              <a:ext cx="0" cy="127476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E9259932-25AE-497B-AFA1-A4428AD102CE}"/>
                </a:ext>
              </a:extLst>
            </p:cNvPr>
            <p:cNvCxnSpPr>
              <a:cxnSpLocks/>
            </p:cNvCxnSpPr>
            <p:nvPr/>
          </p:nvCxnSpPr>
          <p:spPr>
            <a:xfrm>
              <a:off x="6289448" y="4421423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이등변 삼각형 246">
              <a:extLst>
                <a:ext uri="{FF2B5EF4-FFF2-40B4-BE49-F238E27FC236}">
                  <a16:creationId xmlns:a16="http://schemas.microsoft.com/office/drawing/2014/main" id="{2CF71CAB-9832-4023-A70E-0FD3FEAC621E}"/>
                </a:ext>
              </a:extLst>
            </p:cNvPr>
            <p:cNvSpPr/>
            <p:nvPr/>
          </p:nvSpPr>
          <p:spPr>
            <a:xfrm rot="10800000">
              <a:off x="5174358" y="4498703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이등변 삼각형 247">
              <a:extLst>
                <a:ext uri="{FF2B5EF4-FFF2-40B4-BE49-F238E27FC236}">
                  <a16:creationId xmlns:a16="http://schemas.microsoft.com/office/drawing/2014/main" id="{B6C9D93E-C4FE-49E5-9C2F-F2DE5C748F29}"/>
                </a:ext>
              </a:extLst>
            </p:cNvPr>
            <p:cNvSpPr/>
            <p:nvPr/>
          </p:nvSpPr>
          <p:spPr>
            <a:xfrm rot="10800000">
              <a:off x="5518858" y="4498703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이등변 삼각형 248">
              <a:extLst>
                <a:ext uri="{FF2B5EF4-FFF2-40B4-BE49-F238E27FC236}">
                  <a16:creationId xmlns:a16="http://schemas.microsoft.com/office/drawing/2014/main" id="{AB5A64FA-F771-4618-A8FB-840024AB2B16}"/>
                </a:ext>
              </a:extLst>
            </p:cNvPr>
            <p:cNvSpPr/>
            <p:nvPr/>
          </p:nvSpPr>
          <p:spPr>
            <a:xfrm rot="10800000">
              <a:off x="5872036" y="4498703"/>
              <a:ext cx="126000" cy="1260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이등변 삼각형 249">
              <a:extLst>
                <a:ext uri="{FF2B5EF4-FFF2-40B4-BE49-F238E27FC236}">
                  <a16:creationId xmlns:a16="http://schemas.microsoft.com/office/drawing/2014/main" id="{D07C62F7-3F0F-48F9-88DE-899386A9F476}"/>
                </a:ext>
              </a:extLst>
            </p:cNvPr>
            <p:cNvSpPr/>
            <p:nvPr/>
          </p:nvSpPr>
          <p:spPr>
            <a:xfrm rot="10800000">
              <a:off x="6238163" y="4498703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1" name="직선 화살표 연결선 250">
              <a:extLst>
                <a:ext uri="{FF2B5EF4-FFF2-40B4-BE49-F238E27FC236}">
                  <a16:creationId xmlns:a16="http://schemas.microsoft.com/office/drawing/2014/main" id="{645F61C4-E73E-4A7D-BCA2-865437AA1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8104" y="4753969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화살표 연결선 251">
              <a:extLst>
                <a:ext uri="{FF2B5EF4-FFF2-40B4-BE49-F238E27FC236}">
                  <a16:creationId xmlns:a16="http://schemas.microsoft.com/office/drawing/2014/main" id="{B1C01D08-DB99-44A3-A7E6-D17DEE8D8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8104" y="5046130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화살표 연결선 252">
              <a:extLst>
                <a:ext uri="{FF2B5EF4-FFF2-40B4-BE49-F238E27FC236}">
                  <a16:creationId xmlns:a16="http://schemas.microsoft.com/office/drawing/2014/main" id="{A43EE952-F6F6-4C28-BEB4-C57025C6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8104" y="5338291"/>
              <a:ext cx="1370958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화살표 연결선 253">
              <a:extLst>
                <a:ext uri="{FF2B5EF4-FFF2-40B4-BE49-F238E27FC236}">
                  <a16:creationId xmlns:a16="http://schemas.microsoft.com/office/drawing/2014/main" id="{34DF6AD4-5DE9-4C87-9409-E1D75E4B2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8104" y="5630452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64BE6AE7-889A-42A6-9C09-3EDA7B1736D4}"/>
                </a:ext>
              </a:extLst>
            </p:cNvPr>
            <p:cNvSpPr txBox="1"/>
            <p:nvPr/>
          </p:nvSpPr>
          <p:spPr>
            <a:xfrm>
              <a:off x="4673460" y="4626114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5D6447E4-A42E-4851-B1C4-BCCDBBF5BFB8}"/>
                </a:ext>
              </a:extLst>
            </p:cNvPr>
            <p:cNvSpPr txBox="1"/>
            <p:nvPr/>
          </p:nvSpPr>
          <p:spPr>
            <a:xfrm>
              <a:off x="4670639" y="492768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D360923-CC98-4347-9447-7FDAE6DA0A1D}"/>
                </a:ext>
              </a:extLst>
            </p:cNvPr>
            <p:cNvSpPr txBox="1"/>
            <p:nvPr/>
          </p:nvSpPr>
          <p:spPr>
            <a:xfrm>
              <a:off x="4667818" y="5229250"/>
              <a:ext cx="262153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445329A-C294-4BBA-8D52-E991C7102D3A}"/>
                </a:ext>
              </a:extLst>
            </p:cNvPr>
            <p:cNvSpPr txBox="1"/>
            <p:nvPr/>
          </p:nvSpPr>
          <p:spPr>
            <a:xfrm>
              <a:off x="4664998" y="5530818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A5513CC8-D7F6-47B9-8C88-875976CC9AA9}"/>
                </a:ext>
              </a:extLst>
            </p:cNvPr>
            <p:cNvSpPr/>
            <p:nvPr/>
          </p:nvSpPr>
          <p:spPr>
            <a:xfrm>
              <a:off x="5078235" y="462367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47A4EA27-1980-41D8-9FE9-D5C2A9E7C658}"/>
                </a:ext>
              </a:extLst>
            </p:cNvPr>
            <p:cNvSpPr/>
            <p:nvPr/>
          </p:nvSpPr>
          <p:spPr>
            <a:xfrm>
              <a:off x="5427806" y="462367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447FDF17-3FF5-4DF6-8068-934281B89D93}"/>
                </a:ext>
              </a:extLst>
            </p:cNvPr>
            <p:cNvSpPr/>
            <p:nvPr/>
          </p:nvSpPr>
          <p:spPr>
            <a:xfrm>
              <a:off x="5777378" y="462367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C8782B3F-AAB2-40F8-8E02-6163616F6C74}"/>
                </a:ext>
              </a:extLst>
            </p:cNvPr>
            <p:cNvSpPr/>
            <p:nvPr/>
          </p:nvSpPr>
          <p:spPr>
            <a:xfrm>
              <a:off x="6126949" y="462367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B7FB0A94-9FF1-4BFB-BD26-9ACB658E0EB0}"/>
                </a:ext>
              </a:extLst>
            </p:cNvPr>
            <p:cNvSpPr/>
            <p:nvPr/>
          </p:nvSpPr>
          <p:spPr>
            <a:xfrm>
              <a:off x="5078235" y="492324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50C9524A-8150-4D8E-8385-2820C926B77D}"/>
                </a:ext>
              </a:extLst>
            </p:cNvPr>
            <p:cNvSpPr/>
            <p:nvPr/>
          </p:nvSpPr>
          <p:spPr>
            <a:xfrm>
              <a:off x="5427806" y="492324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67A7D4A5-7719-4B82-BF0A-05707BD10B2F}"/>
                </a:ext>
              </a:extLst>
            </p:cNvPr>
            <p:cNvSpPr/>
            <p:nvPr/>
          </p:nvSpPr>
          <p:spPr>
            <a:xfrm>
              <a:off x="5777378" y="492324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ADAF7690-083E-4777-B86E-7CC48CA38093}"/>
                </a:ext>
              </a:extLst>
            </p:cNvPr>
            <p:cNvSpPr/>
            <p:nvPr/>
          </p:nvSpPr>
          <p:spPr>
            <a:xfrm>
              <a:off x="6126949" y="492324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35ABB1F7-69B6-4938-BD83-469524F570F0}"/>
                </a:ext>
              </a:extLst>
            </p:cNvPr>
            <p:cNvSpPr/>
            <p:nvPr/>
          </p:nvSpPr>
          <p:spPr>
            <a:xfrm>
              <a:off x="5058425" y="522281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D57AB05-DF45-4522-A5A1-36096680D4E3}"/>
                </a:ext>
              </a:extLst>
            </p:cNvPr>
            <p:cNvSpPr/>
            <p:nvPr/>
          </p:nvSpPr>
          <p:spPr>
            <a:xfrm>
              <a:off x="5427807" y="522281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DCAF35DB-5628-478C-AA40-14603C206943}"/>
                </a:ext>
              </a:extLst>
            </p:cNvPr>
            <p:cNvSpPr/>
            <p:nvPr/>
          </p:nvSpPr>
          <p:spPr>
            <a:xfrm>
              <a:off x="5777379" y="5222818"/>
              <a:ext cx="304225" cy="2605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1E08CE4-DD53-47A9-92C7-89129FBC3F0A}"/>
                </a:ext>
              </a:extLst>
            </p:cNvPr>
            <p:cNvSpPr/>
            <p:nvPr/>
          </p:nvSpPr>
          <p:spPr>
            <a:xfrm>
              <a:off x="6126950" y="522281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1698409C-B7E8-4339-BA9A-3D231507158E}"/>
                </a:ext>
              </a:extLst>
            </p:cNvPr>
            <p:cNvSpPr/>
            <p:nvPr/>
          </p:nvSpPr>
          <p:spPr>
            <a:xfrm>
              <a:off x="5078236" y="552238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686B3017-BED9-4090-AA1F-5D53B74B8EA7}"/>
                </a:ext>
              </a:extLst>
            </p:cNvPr>
            <p:cNvSpPr/>
            <p:nvPr/>
          </p:nvSpPr>
          <p:spPr>
            <a:xfrm>
              <a:off x="5427807" y="552238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F869F7EE-52FB-4AD7-AE01-65770225B1DD}"/>
                </a:ext>
              </a:extLst>
            </p:cNvPr>
            <p:cNvSpPr/>
            <p:nvPr/>
          </p:nvSpPr>
          <p:spPr>
            <a:xfrm>
              <a:off x="5777379" y="5522389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8A5C64DB-557E-406D-BCF9-2DBE093594D1}"/>
                </a:ext>
              </a:extLst>
            </p:cNvPr>
            <p:cNvSpPr/>
            <p:nvPr/>
          </p:nvSpPr>
          <p:spPr>
            <a:xfrm>
              <a:off x="6126952" y="552238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880428D1-CF96-4C81-823D-A157E910E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12140" y="4406162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F6045CF8-D9E4-49BE-9E28-2525E6581477}"/>
                </a:ext>
              </a:extLst>
            </p:cNvPr>
            <p:cNvCxnSpPr>
              <a:cxnSpLocks/>
            </p:cNvCxnSpPr>
            <p:nvPr/>
          </p:nvCxnSpPr>
          <p:spPr>
            <a:xfrm>
              <a:off x="7558065" y="4406162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DC82BED0-67BB-47EA-8A45-D16ACEF123D1}"/>
                </a:ext>
              </a:extLst>
            </p:cNvPr>
            <p:cNvCxnSpPr>
              <a:cxnSpLocks/>
            </p:cNvCxnSpPr>
            <p:nvPr/>
          </p:nvCxnSpPr>
          <p:spPr>
            <a:xfrm>
              <a:off x="7913898" y="4406162"/>
              <a:ext cx="0" cy="127476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277">
              <a:extLst>
                <a:ext uri="{FF2B5EF4-FFF2-40B4-BE49-F238E27FC236}">
                  <a16:creationId xmlns:a16="http://schemas.microsoft.com/office/drawing/2014/main" id="{AB038DB5-25F2-452A-9DE1-6367FA283A3A}"/>
                </a:ext>
              </a:extLst>
            </p:cNvPr>
            <p:cNvCxnSpPr>
              <a:cxnSpLocks/>
            </p:cNvCxnSpPr>
            <p:nvPr/>
          </p:nvCxnSpPr>
          <p:spPr>
            <a:xfrm>
              <a:off x="8269729" y="4406161"/>
              <a:ext cx="0" cy="1274762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이등변 삼각형 278">
              <a:extLst>
                <a:ext uri="{FF2B5EF4-FFF2-40B4-BE49-F238E27FC236}">
                  <a16:creationId xmlns:a16="http://schemas.microsoft.com/office/drawing/2014/main" id="{D1EAFB13-7DC1-4402-9425-D09481D1C9D9}"/>
                </a:ext>
              </a:extLst>
            </p:cNvPr>
            <p:cNvSpPr/>
            <p:nvPr/>
          </p:nvSpPr>
          <p:spPr>
            <a:xfrm rot="10800000">
              <a:off x="7154640" y="4483442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이등변 삼각형 279">
              <a:extLst>
                <a:ext uri="{FF2B5EF4-FFF2-40B4-BE49-F238E27FC236}">
                  <a16:creationId xmlns:a16="http://schemas.microsoft.com/office/drawing/2014/main" id="{EA7F8651-D8EB-4416-9651-689232C3BC75}"/>
                </a:ext>
              </a:extLst>
            </p:cNvPr>
            <p:cNvSpPr/>
            <p:nvPr/>
          </p:nvSpPr>
          <p:spPr>
            <a:xfrm rot="10800000">
              <a:off x="7499139" y="4483442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이등변 삼각형 280">
              <a:extLst>
                <a:ext uri="{FF2B5EF4-FFF2-40B4-BE49-F238E27FC236}">
                  <a16:creationId xmlns:a16="http://schemas.microsoft.com/office/drawing/2014/main" id="{627DD793-3955-4A66-95A4-FC6D1E285B10}"/>
                </a:ext>
              </a:extLst>
            </p:cNvPr>
            <p:cNvSpPr/>
            <p:nvPr/>
          </p:nvSpPr>
          <p:spPr>
            <a:xfrm rot="10800000">
              <a:off x="7852317" y="4483442"/>
              <a:ext cx="126000" cy="1260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이등변 삼각형 281">
              <a:extLst>
                <a:ext uri="{FF2B5EF4-FFF2-40B4-BE49-F238E27FC236}">
                  <a16:creationId xmlns:a16="http://schemas.microsoft.com/office/drawing/2014/main" id="{79A3479C-854A-4287-A709-562BC25F092C}"/>
                </a:ext>
              </a:extLst>
            </p:cNvPr>
            <p:cNvSpPr/>
            <p:nvPr/>
          </p:nvSpPr>
          <p:spPr>
            <a:xfrm rot="10800000">
              <a:off x="8206722" y="4483442"/>
              <a:ext cx="126000" cy="1260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3" name="직선 화살표 연결선 282">
              <a:extLst>
                <a:ext uri="{FF2B5EF4-FFF2-40B4-BE49-F238E27FC236}">
                  <a16:creationId xmlns:a16="http://schemas.microsoft.com/office/drawing/2014/main" id="{24D19D0E-C42C-405C-AA34-4F723F231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8385" y="4773877"/>
              <a:ext cx="1370958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화살표 연결선 283">
              <a:extLst>
                <a:ext uri="{FF2B5EF4-FFF2-40B4-BE49-F238E27FC236}">
                  <a16:creationId xmlns:a16="http://schemas.microsoft.com/office/drawing/2014/main" id="{F840B310-CAA9-4721-8BBC-4E600D54D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8385" y="5030869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9CC6BAD8-5CF0-4505-99FF-6BCF94B763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8385" y="5323030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화살표 연결선 285">
              <a:extLst>
                <a:ext uri="{FF2B5EF4-FFF2-40B4-BE49-F238E27FC236}">
                  <a16:creationId xmlns:a16="http://schemas.microsoft.com/office/drawing/2014/main" id="{A1E8971F-32AF-421E-B625-AD5CD7064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8385" y="5615191"/>
              <a:ext cx="137095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230099A9-1874-47CB-BFB5-71A81D857251}"/>
                </a:ext>
              </a:extLst>
            </p:cNvPr>
            <p:cNvSpPr txBox="1"/>
            <p:nvPr/>
          </p:nvSpPr>
          <p:spPr>
            <a:xfrm>
              <a:off x="6653741" y="4610853"/>
              <a:ext cx="262153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A5D8F51-1953-47BB-AD69-1A98F01B981C}"/>
                </a:ext>
              </a:extLst>
            </p:cNvPr>
            <p:cNvSpPr txBox="1"/>
            <p:nvPr/>
          </p:nvSpPr>
          <p:spPr>
            <a:xfrm>
              <a:off x="6650920" y="4912421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A480E33-0EFD-47A9-9DF9-44CCAA6B4BFF}"/>
                </a:ext>
              </a:extLst>
            </p:cNvPr>
            <p:cNvSpPr txBox="1"/>
            <p:nvPr/>
          </p:nvSpPr>
          <p:spPr>
            <a:xfrm>
              <a:off x="6648099" y="5213989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F639DD0-D4A9-45C4-BD43-1C1B595ECD60}"/>
                </a:ext>
              </a:extLst>
            </p:cNvPr>
            <p:cNvSpPr txBox="1"/>
            <p:nvPr/>
          </p:nvSpPr>
          <p:spPr>
            <a:xfrm>
              <a:off x="6645278" y="5515557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866CD3EF-A7A1-4759-8969-2347B6B9F7B5}"/>
                </a:ext>
              </a:extLst>
            </p:cNvPr>
            <p:cNvSpPr/>
            <p:nvPr/>
          </p:nvSpPr>
          <p:spPr>
            <a:xfrm>
              <a:off x="7058515" y="4608417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2BB522EE-9071-4247-9472-CB5A862D3E57}"/>
                </a:ext>
              </a:extLst>
            </p:cNvPr>
            <p:cNvSpPr/>
            <p:nvPr/>
          </p:nvSpPr>
          <p:spPr>
            <a:xfrm>
              <a:off x="7408086" y="4608417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D66933A0-E543-4FB0-9DE2-B67ACCCC3F52}"/>
                </a:ext>
              </a:extLst>
            </p:cNvPr>
            <p:cNvSpPr/>
            <p:nvPr/>
          </p:nvSpPr>
          <p:spPr>
            <a:xfrm>
              <a:off x="7757658" y="4608417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32805A1-2674-4D62-8984-D39D16F582E5}"/>
                </a:ext>
              </a:extLst>
            </p:cNvPr>
            <p:cNvSpPr/>
            <p:nvPr/>
          </p:nvSpPr>
          <p:spPr>
            <a:xfrm>
              <a:off x="8107229" y="4608416"/>
              <a:ext cx="304225" cy="2605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247F3854-B871-49BA-951F-8E26A620B243}"/>
                </a:ext>
              </a:extLst>
            </p:cNvPr>
            <p:cNvSpPr/>
            <p:nvPr/>
          </p:nvSpPr>
          <p:spPr>
            <a:xfrm>
              <a:off x="7058515" y="4907985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C9F8809F-21AE-406D-91C7-A3A298DA9F38}"/>
                </a:ext>
              </a:extLst>
            </p:cNvPr>
            <p:cNvSpPr/>
            <p:nvPr/>
          </p:nvSpPr>
          <p:spPr>
            <a:xfrm>
              <a:off x="7408086" y="4907985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15C916B7-2FCF-461E-9F3F-0717316362DA}"/>
                </a:ext>
              </a:extLst>
            </p:cNvPr>
            <p:cNvSpPr/>
            <p:nvPr/>
          </p:nvSpPr>
          <p:spPr>
            <a:xfrm>
              <a:off x="7757658" y="4907985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798124BD-F085-4EB1-8918-23FA387EBDAE}"/>
                </a:ext>
              </a:extLst>
            </p:cNvPr>
            <p:cNvSpPr/>
            <p:nvPr/>
          </p:nvSpPr>
          <p:spPr>
            <a:xfrm>
              <a:off x="8107229" y="4907982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72C03939-D0EE-4D56-82D5-C15E0E1FA41C}"/>
                </a:ext>
              </a:extLst>
            </p:cNvPr>
            <p:cNvSpPr/>
            <p:nvPr/>
          </p:nvSpPr>
          <p:spPr>
            <a:xfrm>
              <a:off x="7038705" y="5207557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88686536-0F3A-4ED1-A330-C8B5D2B6DA6C}"/>
                </a:ext>
              </a:extLst>
            </p:cNvPr>
            <p:cNvSpPr/>
            <p:nvPr/>
          </p:nvSpPr>
          <p:spPr>
            <a:xfrm>
              <a:off x="7408087" y="520756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9995AF1B-5D4E-4269-B716-430FD505FD74}"/>
                </a:ext>
              </a:extLst>
            </p:cNvPr>
            <p:cNvSpPr/>
            <p:nvPr/>
          </p:nvSpPr>
          <p:spPr>
            <a:xfrm>
              <a:off x="7757659" y="5207565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B6ABDC46-B0D2-43C5-A100-FB49F9AEFD5D}"/>
                </a:ext>
              </a:extLst>
            </p:cNvPr>
            <p:cNvSpPr/>
            <p:nvPr/>
          </p:nvSpPr>
          <p:spPr>
            <a:xfrm>
              <a:off x="8107228" y="5207568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C35DC560-C9DC-4E6A-A1A2-47B5E2EB6997}"/>
                </a:ext>
              </a:extLst>
            </p:cNvPr>
            <p:cNvSpPr/>
            <p:nvPr/>
          </p:nvSpPr>
          <p:spPr>
            <a:xfrm>
              <a:off x="7058513" y="550714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63FEF0B7-47A8-4661-927F-47F7FEF60802}"/>
                </a:ext>
              </a:extLst>
            </p:cNvPr>
            <p:cNvSpPr/>
            <p:nvPr/>
          </p:nvSpPr>
          <p:spPr>
            <a:xfrm>
              <a:off x="7408084" y="5507140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5766F7A1-4762-4F0B-8275-6A96813290E9}"/>
                </a:ext>
              </a:extLst>
            </p:cNvPr>
            <p:cNvSpPr/>
            <p:nvPr/>
          </p:nvSpPr>
          <p:spPr>
            <a:xfrm>
              <a:off x="7757659" y="5507134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9161F94F-E7CA-42C5-80CC-B834558EC906}"/>
                </a:ext>
              </a:extLst>
            </p:cNvPr>
            <p:cNvSpPr/>
            <p:nvPr/>
          </p:nvSpPr>
          <p:spPr>
            <a:xfrm>
              <a:off x="8107218" y="5507141"/>
              <a:ext cx="304225" cy="260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828C181-47E0-47A6-AB57-AC8B55AF86F0}"/>
                </a:ext>
              </a:extLst>
            </p:cNvPr>
            <p:cNvSpPr txBox="1"/>
            <p:nvPr/>
          </p:nvSpPr>
          <p:spPr>
            <a:xfrm>
              <a:off x="3677715" y="3884486"/>
              <a:ext cx="17796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&lt;Column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106CB97-A3B1-4D03-8B1C-DAD613C83AF4}"/>
                </a:ext>
              </a:extLst>
            </p:cNvPr>
            <p:cNvSpPr txBox="1"/>
            <p:nvPr/>
          </p:nvSpPr>
          <p:spPr>
            <a:xfrm>
              <a:off x="3336331" y="6093296"/>
              <a:ext cx="2292201" cy="307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 클릭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 Row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선택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0406E031-9954-4105-BA73-79C94EED0716}"/>
                </a:ext>
              </a:extLst>
            </p:cNvPr>
            <p:cNvSpPr txBox="1"/>
            <p:nvPr/>
          </p:nvSpPr>
          <p:spPr>
            <a:xfrm>
              <a:off x="1392420" y="5823970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(1,0)</a:t>
              </a:r>
              <a:endParaRPr lang="ko-KR" altLang="en-US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6AFD96F-ECD6-425C-AE1D-EAA2228F551C}"/>
                </a:ext>
              </a:extLst>
            </p:cNvPr>
            <p:cNvSpPr txBox="1"/>
            <p:nvPr/>
          </p:nvSpPr>
          <p:spPr>
            <a:xfrm>
              <a:off x="3383145" y="5823970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(1,1)</a:t>
              </a:r>
              <a:endParaRPr lang="ko-KR" altLang="en-US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18889CA-03B5-4661-9701-C52C9F6E276F}"/>
                </a:ext>
              </a:extLst>
            </p:cNvPr>
            <p:cNvSpPr txBox="1"/>
            <p:nvPr/>
          </p:nvSpPr>
          <p:spPr>
            <a:xfrm>
              <a:off x="5373870" y="5823970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(2,2)</a:t>
              </a:r>
              <a:endParaRPr lang="ko-KR" altLang="en-US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BAFF6C1-0C9A-403B-93BC-DABE0F9F6087}"/>
                </a:ext>
              </a:extLst>
            </p:cNvPr>
            <p:cNvSpPr txBox="1"/>
            <p:nvPr/>
          </p:nvSpPr>
          <p:spPr>
            <a:xfrm>
              <a:off x="7364595" y="5823970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(0,3)</a:t>
              </a:r>
              <a:endParaRPr lang="ko-KR" altLang="en-US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5E274143-191D-4EB5-BF7C-795FE220AE1A}"/>
                </a:ext>
              </a:extLst>
            </p:cNvPr>
            <p:cNvSpPr txBox="1"/>
            <p:nvPr/>
          </p:nvSpPr>
          <p:spPr>
            <a:xfrm>
              <a:off x="5092974" y="4143893"/>
              <a:ext cx="306301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9F3DA017-7BEF-46A9-B7DE-5BE0816154DC}"/>
                </a:ext>
              </a:extLst>
            </p:cNvPr>
            <p:cNvSpPr txBox="1"/>
            <p:nvPr/>
          </p:nvSpPr>
          <p:spPr>
            <a:xfrm>
              <a:off x="5436177" y="414389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197272A6-00B2-47B8-8F64-D69369D1D295}"/>
                </a:ext>
              </a:extLst>
            </p:cNvPr>
            <p:cNvSpPr txBox="1"/>
            <p:nvPr/>
          </p:nvSpPr>
          <p:spPr>
            <a:xfrm>
              <a:off x="5779380" y="414389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422D3E84-2D6E-42B1-A9DB-C5E660653628}"/>
                </a:ext>
              </a:extLst>
            </p:cNvPr>
            <p:cNvSpPr txBox="1"/>
            <p:nvPr/>
          </p:nvSpPr>
          <p:spPr>
            <a:xfrm>
              <a:off x="6122584" y="4143893"/>
              <a:ext cx="3225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17213150-B013-477E-874E-D4EC18ECA6DB}"/>
                </a:ext>
              </a:extLst>
            </p:cNvPr>
            <p:cNvSpPr txBox="1"/>
            <p:nvPr/>
          </p:nvSpPr>
          <p:spPr>
            <a:xfrm>
              <a:off x="7060855" y="4143893"/>
              <a:ext cx="306301" cy="27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3B3D1F3A-B50F-448A-AE3B-3F9E34F7168F}"/>
                </a:ext>
              </a:extLst>
            </p:cNvPr>
            <p:cNvSpPr txBox="1"/>
            <p:nvPr/>
          </p:nvSpPr>
          <p:spPr>
            <a:xfrm>
              <a:off x="7404058" y="414389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4B16737E-AE2E-48BF-8FD3-AC61B6446836}"/>
                </a:ext>
              </a:extLst>
            </p:cNvPr>
            <p:cNvSpPr txBox="1"/>
            <p:nvPr/>
          </p:nvSpPr>
          <p:spPr>
            <a:xfrm>
              <a:off x="7747261" y="4143893"/>
              <a:ext cx="272525" cy="23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</a:t>
              </a:r>
              <a:endPara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A615699F-4350-4C82-972F-31849AE6DB49}"/>
                </a:ext>
              </a:extLst>
            </p:cNvPr>
            <p:cNvSpPr txBox="1"/>
            <p:nvPr/>
          </p:nvSpPr>
          <p:spPr>
            <a:xfrm>
              <a:off x="8090465" y="414389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ko-KR" altLang="en-US" sz="1400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166525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711AA6B-5CC2-4ADB-BD96-B863EA48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8] 4X4 </a:t>
            </a:r>
            <a:r>
              <a:rPr lang="ko-KR" altLang="en-US" dirty="0"/>
              <a:t>매트릭스</a:t>
            </a:r>
            <a:r>
              <a:rPr lang="en-US" altLang="ko-KR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B1FD5-E56D-49DA-8F2F-9F9BD799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회로도</a:t>
            </a:r>
            <a:endParaRPr lang="en-US" altLang="ko-KR" dirty="0"/>
          </a:p>
          <a:p>
            <a:pPr lvl="1"/>
            <a:r>
              <a:rPr lang="ko-KR" altLang="en-US" dirty="0"/>
              <a:t>키패드의</a:t>
            </a:r>
            <a:r>
              <a:rPr lang="en-US" altLang="ko-KR" dirty="0"/>
              <a:t> </a:t>
            </a:r>
            <a:r>
              <a:rPr lang="ko-KR" altLang="en-US" dirty="0"/>
              <a:t>좌측 </a:t>
            </a:r>
            <a:r>
              <a:rPr lang="en-US" altLang="ko-KR" dirty="0"/>
              <a:t>4</a:t>
            </a:r>
            <a:r>
              <a:rPr lang="ko-KR" altLang="en-US" dirty="0"/>
              <a:t>단자는 </a:t>
            </a:r>
            <a:r>
              <a:rPr lang="en-US" altLang="ko-KR" dirty="0"/>
              <a:t>row </a:t>
            </a:r>
            <a:r>
              <a:rPr lang="ko-KR" altLang="en-US" dirty="0"/>
              <a:t>핀 </a:t>
            </a:r>
            <a:r>
              <a:rPr lang="en-US" altLang="ko-KR" dirty="0">
                <a:sym typeface="Wingdings" panose="05000000000000000000" pitchFamily="2" charset="2"/>
              </a:rPr>
              <a:t> r0</a:t>
            </a:r>
            <a:r>
              <a:rPr lang="ko-KR" altLang="en-US" dirty="0">
                <a:sym typeface="Wingdings" panose="05000000000000000000" pitchFamily="2" charset="2"/>
              </a:rPr>
              <a:t>부터 순서대로 </a:t>
            </a:r>
            <a:r>
              <a:rPr lang="en-US" altLang="ko-KR" dirty="0">
                <a:sym typeface="Wingdings" panose="05000000000000000000" pitchFamily="2" charset="2"/>
              </a:rPr>
              <a:t>9,8,7,6, </a:t>
            </a:r>
            <a:r>
              <a:rPr lang="ko-KR" altLang="en-US" dirty="0">
                <a:sym typeface="Wingdings" panose="05000000000000000000" pitchFamily="2" charset="2"/>
              </a:rPr>
              <a:t>핀에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연결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키패드의 우측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단자는 </a:t>
            </a:r>
            <a:r>
              <a:rPr lang="en-US" altLang="ko-KR" dirty="0">
                <a:sym typeface="Wingdings" panose="05000000000000000000" pitchFamily="2" charset="2"/>
              </a:rPr>
              <a:t>col </a:t>
            </a:r>
            <a:r>
              <a:rPr lang="ko-KR" altLang="en-US" dirty="0">
                <a:sym typeface="Wingdings" panose="05000000000000000000" pitchFamily="2" charset="2"/>
              </a:rPr>
              <a:t>핀 </a:t>
            </a:r>
            <a:r>
              <a:rPr lang="en-US" altLang="ko-KR" dirty="0">
                <a:sym typeface="Wingdings" panose="05000000000000000000" pitchFamily="2" charset="2"/>
              </a:rPr>
              <a:t> c0</a:t>
            </a:r>
            <a:r>
              <a:rPr lang="ko-KR" altLang="en-US" dirty="0">
                <a:sym typeface="Wingdings" panose="05000000000000000000" pitchFamily="2" charset="2"/>
              </a:rPr>
              <a:t>부터 순서대로 </a:t>
            </a:r>
            <a:r>
              <a:rPr lang="en-US" altLang="ko-KR" dirty="0">
                <a:sym typeface="Wingdings" panose="05000000000000000000" pitchFamily="2" charset="2"/>
              </a:rPr>
              <a:t>5,4,3,2 </a:t>
            </a:r>
            <a:r>
              <a:rPr lang="ko-KR" altLang="en-US" dirty="0">
                <a:sym typeface="Wingdings" panose="05000000000000000000" pitchFamily="2" charset="2"/>
              </a:rPr>
              <a:t>핀에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연결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동작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키를 누르면 시리얼 모니터에 해당 키 값을 출력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 descr="전자제품, 텍스트, 계산기, 전자 기기이(가) 표시된 사진&#10;&#10;자동 생성된 설명">
            <a:extLst>
              <a:ext uri="{FF2B5EF4-FFF2-40B4-BE49-F238E27FC236}">
                <a16:creationId xmlns:a16="http://schemas.microsoft.com/office/drawing/2014/main" id="{50325973-3C71-9086-37B7-BFE0CEF4DB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089756"/>
            <a:ext cx="5515071" cy="2869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771940-5E5F-408D-94C7-D162E4499CF3}"/>
              </a:ext>
            </a:extLst>
          </p:cNvPr>
          <p:cNvSpPr txBox="1"/>
          <p:nvPr/>
        </p:nvSpPr>
        <p:spPr>
          <a:xfrm>
            <a:off x="3651397" y="3449735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rowpins</a:t>
            </a:r>
            <a:endParaRPr lang="en-US" altLang="ko-KR" b="1" dirty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9/8/7/6/</a:t>
            </a:r>
            <a:r>
              <a:rPr lang="ko-KR" altLang="en-US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9B49E5-4049-4AF3-86AD-098639361573}"/>
              </a:ext>
            </a:extLst>
          </p:cNvPr>
          <p:cNvSpPr txBox="1"/>
          <p:nvPr/>
        </p:nvSpPr>
        <p:spPr>
          <a:xfrm>
            <a:off x="3741166" y="4941168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colpins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5/4/3/2</a:t>
            </a:r>
            <a:r>
              <a:rPr lang="ko-KR" altLang="en-US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2348563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23879</TotalTime>
  <Words>1231</Words>
  <Application>Microsoft Office PowerPoint</Application>
  <PresentationFormat>화면 슬라이드 쇼(4:3)</PresentationFormat>
  <Paragraphs>312</Paragraphs>
  <Slides>37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HY견고딕</vt:lpstr>
      <vt:lpstr>typoninesans regular 18</vt:lpstr>
      <vt:lpstr>굴림</vt:lpstr>
      <vt:lpstr>맑은 고딕</vt:lpstr>
      <vt:lpstr>휴먼엑스포</vt:lpstr>
      <vt:lpstr>Symbol</vt:lpstr>
      <vt:lpstr>Times New Roman</vt:lpstr>
      <vt:lpstr>Wingdings</vt:lpstr>
      <vt:lpstr>기본 디자인</vt:lpstr>
      <vt:lpstr>디지털 입출력(2)  – Keypad, Digital Sensor –</vt:lpstr>
      <vt:lpstr>PowerPoint 프레젠테이션</vt:lpstr>
      <vt:lpstr>행복한 경영이야기(www.happyceo.or.kr)</vt:lpstr>
      <vt:lpstr>학습목표</vt:lpstr>
      <vt:lpstr>키패드 (Keypad)</vt:lpstr>
      <vt:lpstr>키패드(Keypad)의 구동방식</vt:lpstr>
      <vt:lpstr>실습에 사용할 키패드(Keypad)</vt:lpstr>
      <vt:lpstr>키패드의 동작원리 – 매트릭스 방식</vt:lpstr>
      <vt:lpstr>[실습 8] 4X4 매트릭스 키패드 동작원리</vt:lpstr>
      <vt:lpstr>[실습 8] 4X4 매트릭스 키패드 동작원리</vt:lpstr>
      <vt:lpstr>[실습 8] 4X4 매트릭스 키패드 동작원리</vt:lpstr>
      <vt:lpstr>[실습 8] 4X4 매트릭스 키패드 동작원리</vt:lpstr>
      <vt:lpstr>[실습 8] 4X4 매트릭스 키패드 동작원리</vt:lpstr>
      <vt:lpstr>Keypad 라이브러리</vt:lpstr>
      <vt:lpstr>[실습 9] 라이브러리를 이용한 키패드 동작</vt:lpstr>
      <vt:lpstr>[실습 9] 라이브러리를 이용한 키패드 동작</vt:lpstr>
      <vt:lpstr>[실습 9] 라이브러리를 이용한 키패드 동작</vt:lpstr>
      <vt:lpstr>[실습 10] 응용예제 - 비밀번호 인식 프로그램</vt:lpstr>
      <vt:lpstr>[실습 10] 응용예제 - 비밀번호 인식 프로그램</vt:lpstr>
      <vt:lpstr>[실습 10] 응용예제 - 비밀번호 인식 프로그램</vt:lpstr>
      <vt:lpstr>[실습 10] 응용예제 - 비밀번호 인식 프로그램</vt:lpstr>
      <vt:lpstr>[실습 10] 응용예제 - 비밀번호 인식 프로그램</vt:lpstr>
      <vt:lpstr>[실습 10] 응용예제 - 비밀번호 인식 프로그램</vt:lpstr>
      <vt:lpstr>[도전과제] 키패드와 LED 연동</vt:lpstr>
      <vt:lpstr>[도전과제] 키패드와 LED 연동</vt:lpstr>
      <vt:lpstr>센서(Sensor)</vt:lpstr>
      <vt:lpstr>기울기 센서</vt:lpstr>
      <vt:lpstr>[실습 11] 기울기 센서 활용</vt:lpstr>
      <vt:lpstr>[실습 11] 기울기 센서 활용</vt:lpstr>
      <vt:lpstr>[실습 11] 기울기 센서 활용</vt:lpstr>
      <vt:lpstr>인체감지센서(HC-SR501)  디지털 센서</vt:lpstr>
      <vt:lpstr>[실습 12] 인체감지센서 활용 : HC-SR501</vt:lpstr>
      <vt:lpstr>[실습 12] 인체감지센서 활용 : HC-SR501</vt:lpstr>
      <vt:lpstr>[실습 12] 인체감지센서 활용 : HC-SR501</vt:lpstr>
      <vt:lpstr>Summary</vt:lpstr>
      <vt:lpstr>과제 </vt:lpstr>
      <vt:lpstr>질의 응답</vt:lpstr>
    </vt:vector>
  </TitlesOfParts>
  <Company>두원공과대학 인터넷프로그래밍과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김형래</dc:creator>
  <cp:lastModifiedBy>김형래</cp:lastModifiedBy>
  <cp:revision>527</cp:revision>
  <dcterms:created xsi:type="dcterms:W3CDTF">2003-05-07T20:17:23Z</dcterms:created>
  <dcterms:modified xsi:type="dcterms:W3CDTF">2025-03-17T13:46:26Z</dcterms:modified>
</cp:coreProperties>
</file>